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16"/>
  </p:notesMasterIdLst>
  <p:sldIdLst>
    <p:sldId id="266" r:id="rId2"/>
    <p:sldId id="270" r:id="rId3"/>
    <p:sldId id="269" r:id="rId4"/>
    <p:sldId id="273" r:id="rId5"/>
    <p:sldId id="274" r:id="rId6"/>
    <p:sldId id="275" r:id="rId7"/>
    <p:sldId id="271" r:id="rId8"/>
    <p:sldId id="256" r:id="rId9"/>
    <p:sldId id="257" r:id="rId10"/>
    <p:sldId id="262" r:id="rId11"/>
    <p:sldId id="260" r:id="rId12"/>
    <p:sldId id="259" r:id="rId13"/>
    <p:sldId id="258" r:id="rId14"/>
    <p:sldId id="26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08"/>
    <p:restoredTop sz="79260"/>
  </p:normalViewPr>
  <p:slideViewPr>
    <p:cSldViewPr snapToGrid="0" snapToObjects="1">
      <p:cViewPr varScale="1">
        <p:scale>
          <a:sx n="73" d="100"/>
          <a:sy n="73" d="100"/>
        </p:scale>
        <p:origin x="1544" y="184"/>
      </p:cViewPr>
      <p:guideLst/>
    </p:cSldViewPr>
  </p:slideViewPr>
  <p:notesTextViewPr>
    <p:cViewPr>
      <p:scale>
        <a:sx n="1" d="1"/>
        <a:sy n="1" d="1"/>
      </p:scale>
      <p:origin x="0" y="-156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7DD0AC-7DA9-6B40-B335-9E350D88E27A}" type="datetimeFigureOut">
              <a:rPr lang="en-US" smtClean="0"/>
              <a:t>11/3/19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3D119-09B5-944A-B98B-A7B165B9BED3}" type="slidenum">
              <a:rPr lang="en-US" smtClean="0"/>
              <a:t>‹#›</a:t>
            </a:fld>
            <a:endParaRPr lang="en-US"/>
          </a:p>
        </p:txBody>
      </p:sp>
    </p:spTree>
    <p:extLst>
      <p:ext uri="{BB962C8B-B14F-4D97-AF65-F5344CB8AC3E}">
        <p14:creationId xmlns:p14="http://schemas.microsoft.com/office/powerpoint/2010/main" val="127070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all for organizing a wonderful meeting when some of our best teachers and mentors are being featured. And thank you also for highlighting my friend and mentor, Professor Hannah </a:t>
            </a:r>
            <a:r>
              <a:rPr lang="en-US" dirty="0" err="1"/>
              <a:t>Croasdale</a:t>
            </a:r>
            <a:r>
              <a:rPr lang="en-US" dirty="0"/>
              <a:t>. I am one of the early “coeds” as they called us, arriving at </a:t>
            </a:r>
            <a:r>
              <a:rPr lang="en-US" dirty="0" err="1"/>
              <a:t>Dartmouith</a:t>
            </a:r>
            <a:r>
              <a:rPr lang="en-US" dirty="0"/>
              <a:t> in the fall of 1974. When I thought about coming to Dartmouth, I didn’t have any idea what an 8:1 ratio looked like. Well, this is what it looked like to me.</a:t>
            </a:r>
          </a:p>
        </p:txBody>
      </p:sp>
      <p:sp>
        <p:nvSpPr>
          <p:cNvPr id="4" name="Slide Number Placeholder 3"/>
          <p:cNvSpPr>
            <a:spLocks noGrp="1"/>
          </p:cNvSpPr>
          <p:nvPr>
            <p:ph type="sldNum" sz="quarter" idx="5"/>
          </p:nvPr>
        </p:nvSpPr>
        <p:spPr/>
        <p:txBody>
          <a:bodyPr/>
          <a:lstStyle/>
          <a:p>
            <a:fld id="{C9D3D119-09B5-944A-B98B-A7B165B9BED3}" type="slidenum">
              <a:rPr lang="en-US" smtClean="0"/>
              <a:t>1</a:t>
            </a:fld>
            <a:endParaRPr lang="en-US"/>
          </a:p>
        </p:txBody>
      </p:sp>
    </p:spTree>
    <p:extLst>
      <p:ext uri="{BB962C8B-B14F-4D97-AF65-F5344CB8AC3E}">
        <p14:creationId xmlns:p14="http://schemas.microsoft.com/office/powerpoint/2010/main" val="1376904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 faculty at the time didn’t look very diverse either! </a:t>
            </a:r>
          </a:p>
        </p:txBody>
      </p:sp>
      <p:sp>
        <p:nvSpPr>
          <p:cNvPr id="4" name="Slide Number Placeholder 3"/>
          <p:cNvSpPr>
            <a:spLocks noGrp="1"/>
          </p:cNvSpPr>
          <p:nvPr>
            <p:ph type="sldNum" sz="quarter" idx="5"/>
          </p:nvPr>
        </p:nvSpPr>
        <p:spPr/>
        <p:txBody>
          <a:bodyPr/>
          <a:lstStyle/>
          <a:p>
            <a:fld id="{C9D3D119-09B5-944A-B98B-A7B165B9BED3}" type="slidenum">
              <a:rPr lang="en-US" smtClean="0"/>
              <a:t>2</a:t>
            </a:fld>
            <a:endParaRPr lang="en-US"/>
          </a:p>
        </p:txBody>
      </p:sp>
    </p:spTree>
    <p:extLst>
      <p:ext uri="{BB962C8B-B14F-4D97-AF65-F5344CB8AC3E}">
        <p14:creationId xmlns:p14="http://schemas.microsoft.com/office/powerpoint/2010/main" val="7267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fortunately, I took a very life changing course that gave me a chance to know Hannah </a:t>
            </a:r>
            <a:r>
              <a:rPr lang="en-US" dirty="0" err="1"/>
              <a:t>Croasdale</a:t>
            </a:r>
            <a:r>
              <a:rPr lang="en-US" dirty="0"/>
              <a:t>, a most wonderful mentor and accomplished aquatic scientist. </a:t>
            </a:r>
          </a:p>
          <a:p>
            <a:endParaRPr lang="en-US" dirty="0"/>
          </a:p>
          <a:p>
            <a:r>
              <a:rPr lang="en-US" dirty="0"/>
              <a:t>Hannah was already 71 years old when I had her as a professor in Biology 44, phycology, a </a:t>
            </a:r>
            <a:r>
              <a:rPr lang="en-US" dirty="0" err="1"/>
              <a:t>subdiscilpine</a:t>
            </a:r>
            <a:r>
              <a:rPr lang="en-US" dirty="0"/>
              <a:t> of botany focused on the study of freshwater and marine algae. </a:t>
            </a:r>
          </a:p>
          <a:p>
            <a:endParaRPr lang="en-US" dirty="0"/>
          </a:p>
          <a:p>
            <a:r>
              <a:rPr lang="en-US" dirty="0"/>
              <a:t>Now that I am closer to her age then than I was at that time, I am even more astounded that Hannah was in the field with us using two canes for walking and never missing a chance to point out a cool specimen or to convey her excitement over all things algae.  </a:t>
            </a:r>
          </a:p>
          <a:p>
            <a:endParaRPr lang="en-US" dirty="0"/>
          </a:p>
          <a:p>
            <a:r>
              <a:rPr lang="en-US" dirty="0"/>
              <a:t>She was the intrepid biologist even in her 70’s.</a:t>
            </a:r>
          </a:p>
        </p:txBody>
      </p:sp>
      <p:sp>
        <p:nvSpPr>
          <p:cNvPr id="4" name="Slide Number Placeholder 3"/>
          <p:cNvSpPr>
            <a:spLocks noGrp="1"/>
          </p:cNvSpPr>
          <p:nvPr>
            <p:ph type="sldNum" sz="quarter" idx="5"/>
          </p:nvPr>
        </p:nvSpPr>
        <p:spPr/>
        <p:txBody>
          <a:bodyPr/>
          <a:lstStyle/>
          <a:p>
            <a:fld id="{C9D3D119-09B5-944A-B98B-A7B165B9BED3}" type="slidenum">
              <a:rPr lang="en-US" smtClean="0"/>
              <a:t>3</a:t>
            </a:fld>
            <a:endParaRPr lang="en-US"/>
          </a:p>
        </p:txBody>
      </p:sp>
    </p:spTree>
    <p:extLst>
      <p:ext uri="{BB962C8B-B14F-4D97-AF65-F5344CB8AC3E}">
        <p14:creationId xmlns:p14="http://schemas.microsoft.com/office/powerpoint/2010/main" val="1424859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did Hannah come to teaching a beloved biology class at Dartmouth after her retirement and also be come the first woman faculty member to be tenured at Dartmouth??</a:t>
            </a:r>
          </a:p>
          <a:p>
            <a:endParaRPr lang="en-US" dirty="0"/>
          </a:p>
          <a:p>
            <a:r>
              <a:rPr lang="en-US" dirty="0"/>
              <a:t>Hannah was born in </a:t>
            </a:r>
            <a:r>
              <a:rPr lang="en-US" dirty="0" err="1"/>
              <a:t>Berwiyn</a:t>
            </a:r>
            <a:r>
              <a:rPr lang="en-US" dirty="0"/>
              <a:t> PA in 1905 to John and Mary </a:t>
            </a:r>
            <a:r>
              <a:rPr lang="en-US" dirty="0" err="1"/>
              <a:t>Croasdale</a:t>
            </a:r>
            <a:r>
              <a:rPr lang="en-US" dirty="0"/>
              <a:t>. She was one of 2 children, with her brother Jack.</a:t>
            </a:r>
          </a:p>
          <a:p>
            <a:endParaRPr lang="en-US" dirty="0"/>
          </a:p>
          <a:p>
            <a:r>
              <a:rPr lang="en-US" dirty="0"/>
              <a:t>Just after women won the right to vote, Hannah attended the University of Penn in 1924-28 and stayed on for her Ph.D. which she earned in 1935. </a:t>
            </a:r>
          </a:p>
          <a:p>
            <a:endParaRPr lang="en-US" dirty="0"/>
          </a:p>
          <a:p>
            <a:r>
              <a:rPr lang="en-US" dirty="0"/>
              <a:t>Soon after, she became a “Technical Asst. at Dartmouth in 1938. </a:t>
            </a:r>
          </a:p>
          <a:p>
            <a:endParaRPr lang="en-US" dirty="0"/>
          </a:p>
          <a:p>
            <a:r>
              <a:rPr lang="en-US" dirty="0"/>
              <a:t>Even though she had her Ph.D., she wasn’t allowed to teach until 1950, 12 years later when she became the first female assistant professor,. Finally, 14 years later, she was promoted to Associate Professor with tenure in 1964. </a:t>
            </a:r>
          </a:p>
          <a:p>
            <a:endParaRPr lang="en-US" dirty="0"/>
          </a:p>
          <a:p>
            <a:r>
              <a:rPr lang="en-US" dirty="0"/>
              <a:t>Probably her favorite activity was going out on the water in Woods Hole to collect specimens in a not so seaworthy vessel but that just </a:t>
            </a:r>
            <a:r>
              <a:rPr lang="en-US" dirty="0" err="1"/>
              <a:t>refected</a:t>
            </a:r>
            <a:r>
              <a:rPr lang="en-US" dirty="0"/>
              <a:t> her real sense of adventure. </a:t>
            </a:r>
          </a:p>
          <a:p>
            <a:endParaRPr lang="en-US" dirty="0"/>
          </a:p>
          <a:p>
            <a:r>
              <a:rPr lang="en-US" dirty="0"/>
              <a:t>She retired in 1971 and the following year, Dartmouth began accepting women as full time students. </a:t>
            </a:r>
          </a:p>
          <a:p>
            <a:endParaRPr lang="en-US" dirty="0"/>
          </a:p>
          <a:p>
            <a:r>
              <a:rPr lang="en-US" dirty="0"/>
              <a:t>I feel like my timing was perfect. Women could now attend Dartmouth and thankfully, Hannah decided to keep offering her course. </a:t>
            </a:r>
          </a:p>
          <a:p>
            <a:endParaRPr lang="en-US" dirty="0"/>
          </a:p>
          <a:p>
            <a:r>
              <a:rPr lang="en-US" dirty="0"/>
              <a:t>During her time at the Biology Department, scholarships and awards were named after but she never felt that this was warranted. She was the most humble but accomplished scientist I have ever known.</a:t>
            </a:r>
          </a:p>
          <a:p>
            <a:endParaRPr lang="en-US" dirty="0"/>
          </a:p>
        </p:txBody>
      </p:sp>
      <p:sp>
        <p:nvSpPr>
          <p:cNvPr id="4" name="Slide Number Placeholder 3"/>
          <p:cNvSpPr>
            <a:spLocks noGrp="1"/>
          </p:cNvSpPr>
          <p:nvPr>
            <p:ph type="sldNum" sz="quarter" idx="5"/>
          </p:nvPr>
        </p:nvSpPr>
        <p:spPr/>
        <p:txBody>
          <a:bodyPr/>
          <a:lstStyle/>
          <a:p>
            <a:fld id="{C9D3D119-09B5-944A-B98B-A7B165B9BED3}" type="slidenum">
              <a:rPr lang="en-US" smtClean="0"/>
              <a:t>4</a:t>
            </a:fld>
            <a:endParaRPr lang="en-US"/>
          </a:p>
        </p:txBody>
      </p:sp>
    </p:spTree>
    <p:extLst>
      <p:ext uri="{BB962C8B-B14F-4D97-AF65-F5344CB8AC3E}">
        <p14:creationId xmlns:p14="http://schemas.microsoft.com/office/powerpoint/2010/main" val="1294439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During her years at Dartmouth, she not only published many papers but also became internationally known in the field of phycology having colleagues other countries in and collaborating on books documenting algal species in faraway places. She also served as the first woman President of the Phycological Society of </a:t>
            </a:r>
            <a:r>
              <a:rPr lang="en-US" dirty="0" err="1"/>
              <a:t>Amerca</a:t>
            </a:r>
            <a:r>
              <a:rPr lang="en-US" dirty="0"/>
              <a:t>. Everyone in this field knew 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 drawings were not only biologically accurate but beautiful. </a:t>
            </a:r>
          </a:p>
          <a:p>
            <a:endParaRPr lang="en-US" dirty="0"/>
          </a:p>
        </p:txBody>
      </p:sp>
      <p:sp>
        <p:nvSpPr>
          <p:cNvPr id="4" name="Slide Number Placeholder 3"/>
          <p:cNvSpPr>
            <a:spLocks noGrp="1"/>
          </p:cNvSpPr>
          <p:nvPr>
            <p:ph type="sldNum" sz="quarter" idx="5"/>
          </p:nvPr>
        </p:nvSpPr>
        <p:spPr/>
        <p:txBody>
          <a:bodyPr/>
          <a:lstStyle/>
          <a:p>
            <a:fld id="{C9D3D119-09B5-944A-B98B-A7B165B9BED3}" type="slidenum">
              <a:rPr lang="en-US" smtClean="0"/>
              <a:t>5</a:t>
            </a:fld>
            <a:endParaRPr lang="en-US"/>
          </a:p>
        </p:txBody>
      </p:sp>
    </p:spTree>
    <p:extLst>
      <p:ext uri="{BB962C8B-B14F-4D97-AF65-F5344CB8AC3E}">
        <p14:creationId xmlns:p14="http://schemas.microsoft.com/office/powerpoint/2010/main" val="2562424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She even authored a book of poems about  her most cherished companion, Maggie, her mischievous but loyal dog.</a:t>
            </a:r>
          </a:p>
        </p:txBody>
      </p:sp>
      <p:sp>
        <p:nvSpPr>
          <p:cNvPr id="4" name="Slide Number Placeholder 3"/>
          <p:cNvSpPr>
            <a:spLocks noGrp="1"/>
          </p:cNvSpPr>
          <p:nvPr>
            <p:ph type="sldNum" sz="quarter" idx="5"/>
          </p:nvPr>
        </p:nvSpPr>
        <p:spPr/>
        <p:txBody>
          <a:bodyPr/>
          <a:lstStyle/>
          <a:p>
            <a:fld id="{C9D3D119-09B5-944A-B98B-A7B165B9BED3}" type="slidenum">
              <a:rPr lang="en-US" smtClean="0"/>
              <a:t>6</a:t>
            </a:fld>
            <a:endParaRPr lang="en-US"/>
          </a:p>
        </p:txBody>
      </p:sp>
    </p:spTree>
    <p:extLst>
      <p:ext uri="{BB962C8B-B14F-4D97-AF65-F5344CB8AC3E}">
        <p14:creationId xmlns:p14="http://schemas.microsoft.com/office/powerpoint/2010/main" val="1795279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 mentioned at the beginning, Hannah was a wonderful female mentor for me in the very male world that was Dartmouth in the 1970’s. But she never thought of herself in that way, as a female role model. In fact, she really didn’t have much use for the “women’s movement” at the time. </a:t>
            </a:r>
          </a:p>
          <a:p>
            <a:endParaRPr lang="en-US" dirty="0"/>
          </a:p>
          <a:p>
            <a:r>
              <a:rPr lang="en-US" dirty="0"/>
              <a:t>She mentored many other people including some other Dartmouth men who went on to become successful aquatic biologists who even worked on algae. These 3 former students are just the ones who I knew. 3 of us were fortunate enough to do our senior theses with Hannah.</a:t>
            </a:r>
          </a:p>
          <a:p>
            <a:endParaRPr lang="en-US" dirty="0"/>
          </a:p>
          <a:p>
            <a:r>
              <a:rPr lang="en-US" dirty="0"/>
              <a:t>Peter Verity</a:t>
            </a:r>
          </a:p>
          <a:p>
            <a:endParaRPr lang="en-US" dirty="0"/>
          </a:p>
          <a:p>
            <a:r>
              <a:rPr lang="en-US" dirty="0"/>
              <a:t>Ken Wagner</a:t>
            </a:r>
          </a:p>
          <a:p>
            <a:endParaRPr lang="en-US" dirty="0"/>
          </a:p>
          <a:p>
            <a:r>
              <a:rPr lang="en-US" dirty="0"/>
              <a:t>George </a:t>
            </a:r>
            <a:r>
              <a:rPr lang="en-US" dirty="0" err="1"/>
              <a:t>Bullerjahn</a:t>
            </a:r>
            <a:r>
              <a:rPr lang="en-US" dirty="0"/>
              <a:t>: George sent me this email to share with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can say her class was the first field work I ever did.  Looking for desmids as a measure of water quality in subalpine White Mountain ponds, getting marine macroalgae (</a:t>
            </a:r>
            <a:r>
              <a:rPr lang="en-US" sz="1200" i="1" kern="1200" dirty="0" err="1">
                <a:solidFill>
                  <a:schemeClr val="tx1"/>
                </a:solidFill>
                <a:effectLst/>
                <a:latin typeface="+mn-lt"/>
                <a:ea typeface="+mn-ea"/>
                <a:cs typeface="+mn-cs"/>
              </a:rPr>
              <a:t>Chrondrus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crispus</a:t>
            </a:r>
            <a:r>
              <a:rPr lang="en-US" sz="1200" kern="1200" dirty="0">
                <a:solidFill>
                  <a:schemeClr val="tx1"/>
                </a:solidFill>
                <a:effectLst/>
                <a:latin typeface="+mn-lt"/>
                <a:ea typeface="+mn-ea"/>
                <a:cs typeface="+mn-cs"/>
              </a:rPr>
              <a:t>, my favorite) on a field trip to Massachusetts were two eye-opening events in Hannah's class.  I was a Boston city boy who never went outside much, and after realizing that animal physiology wasn't for me, the summer class truly changed how I viewed the living world.  Now I sample lakes for a living and it all started in the summer of '76 at Dartmouth College.”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I will turn this over to Caroline Cook who can tell you about the challenges that Hannah faces as the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female faculty member to get tenure.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a:p>
            <a:endParaRPr lang="en-US" dirty="0"/>
          </a:p>
          <a:p>
            <a:r>
              <a:rPr lang="en-US" dirty="0"/>
              <a:t> </a:t>
            </a:r>
          </a:p>
        </p:txBody>
      </p:sp>
      <p:sp>
        <p:nvSpPr>
          <p:cNvPr id="4" name="Slide Number Placeholder 3"/>
          <p:cNvSpPr>
            <a:spLocks noGrp="1"/>
          </p:cNvSpPr>
          <p:nvPr>
            <p:ph type="sldNum" sz="quarter" idx="5"/>
          </p:nvPr>
        </p:nvSpPr>
        <p:spPr/>
        <p:txBody>
          <a:bodyPr/>
          <a:lstStyle/>
          <a:p>
            <a:fld id="{C9D3D119-09B5-944A-B98B-A7B165B9BED3}" type="slidenum">
              <a:rPr lang="en-US" smtClean="0"/>
              <a:t>7</a:t>
            </a:fld>
            <a:endParaRPr lang="en-US"/>
          </a:p>
        </p:txBody>
      </p:sp>
    </p:spTree>
    <p:extLst>
      <p:ext uri="{BB962C8B-B14F-4D97-AF65-F5344CB8AC3E}">
        <p14:creationId xmlns:p14="http://schemas.microsoft.com/office/powerpoint/2010/main" val="1491512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11/3/19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11/3/19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11/3/19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11/3/19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11/3/19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11/3/19</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11/3/19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11/3/19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11/3/19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11/3/19</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11/3/19</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11/3/19</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png"/><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png"/><Relationship Id="rId4" Type="http://schemas.openxmlformats.org/officeDocument/2006/relationships/image" Target="../media/image9.tiff"/></Relationships>
</file>

<file path=ppt/slides/_rels/slide7.xml.rels><?xml version="1.0" encoding="UTF-8" standalone="yes"?>
<Relationships xmlns="http://schemas.openxmlformats.org/package/2006/relationships"><Relationship Id="rId3" Type="http://schemas.openxmlformats.org/officeDocument/2006/relationships/hyperlink" Target="http://oceanscience.files.wordpress.com/2009/11/peter-verity-web.jpg" TargetMode="External"/><Relationship Id="rId7"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777F9-3D94-724D-8D40-7CB5C324DDB1}"/>
              </a:ext>
            </a:extLst>
          </p:cNvPr>
          <p:cNvSpPr>
            <a:spLocks noGrp="1"/>
          </p:cNvSpPr>
          <p:nvPr>
            <p:ph type="ctrTitle"/>
          </p:nvPr>
        </p:nvSpPr>
        <p:spPr/>
        <p:txBody>
          <a:bodyPr>
            <a:normAutofit fontScale="90000"/>
          </a:bodyPr>
          <a:lstStyle/>
          <a:p>
            <a:r>
              <a:rPr lang="en-US" dirty="0"/>
              <a:t>HANNAH CROASDALE: </a:t>
            </a:r>
            <a:br>
              <a:rPr lang="en-US" dirty="0"/>
            </a:br>
            <a:r>
              <a:rPr lang="en-US" dirty="0"/>
              <a:t>An Extraordinary (FEMALE) Mentor</a:t>
            </a:r>
          </a:p>
        </p:txBody>
      </p:sp>
      <p:sp>
        <p:nvSpPr>
          <p:cNvPr id="3" name="Subtitle 2">
            <a:extLst>
              <a:ext uri="{FF2B5EF4-FFF2-40B4-BE49-F238E27FC236}">
                <a16:creationId xmlns:a16="http://schemas.microsoft.com/office/drawing/2014/main" id="{C8EE8F01-3ED9-0A48-BC08-F6C8683A902B}"/>
              </a:ext>
            </a:extLst>
          </p:cNvPr>
          <p:cNvSpPr>
            <a:spLocks noGrp="1"/>
          </p:cNvSpPr>
          <p:nvPr>
            <p:ph type="subTitle" idx="1"/>
          </p:nvPr>
        </p:nvSpPr>
        <p:spPr/>
        <p:txBody>
          <a:bodyPr/>
          <a:lstStyle/>
          <a:p>
            <a:r>
              <a:rPr lang="en-US" dirty="0"/>
              <a:t>CELIA CHEN</a:t>
            </a:r>
          </a:p>
          <a:p>
            <a:r>
              <a:rPr lang="en-US" dirty="0"/>
              <a:t>DARTMOUTH 1978 BA, 1994 PHD</a:t>
            </a:r>
          </a:p>
        </p:txBody>
      </p:sp>
      <p:pic>
        <p:nvPicPr>
          <p:cNvPr id="5" name="Picture 4">
            <a:extLst>
              <a:ext uri="{FF2B5EF4-FFF2-40B4-BE49-F238E27FC236}">
                <a16:creationId xmlns:a16="http://schemas.microsoft.com/office/drawing/2014/main" id="{806CFBD0-2610-BB41-911B-683824F42B61}"/>
              </a:ext>
            </a:extLst>
          </p:cNvPr>
          <p:cNvPicPr>
            <a:picLocks noChangeAspect="1"/>
          </p:cNvPicPr>
          <p:nvPr/>
        </p:nvPicPr>
        <p:blipFill>
          <a:blip r:embed="rId3"/>
          <a:stretch>
            <a:fillRect/>
          </a:stretch>
        </p:blipFill>
        <p:spPr>
          <a:xfrm>
            <a:off x="5178175" y="83876"/>
            <a:ext cx="1657788" cy="2207521"/>
          </a:xfrm>
          <a:prstGeom prst="rect">
            <a:avLst/>
          </a:prstGeom>
        </p:spPr>
      </p:pic>
      <p:pic>
        <p:nvPicPr>
          <p:cNvPr id="6" name="Picture 5">
            <a:extLst>
              <a:ext uri="{FF2B5EF4-FFF2-40B4-BE49-F238E27FC236}">
                <a16:creationId xmlns:a16="http://schemas.microsoft.com/office/drawing/2014/main" id="{2CB14854-79CB-2343-B5A1-31E2F6F00191}"/>
              </a:ext>
            </a:extLst>
          </p:cNvPr>
          <p:cNvPicPr>
            <a:picLocks noChangeAspect="1"/>
          </p:cNvPicPr>
          <p:nvPr/>
        </p:nvPicPr>
        <p:blipFill>
          <a:blip r:embed="rId4"/>
          <a:stretch>
            <a:fillRect/>
          </a:stretch>
        </p:blipFill>
        <p:spPr>
          <a:xfrm>
            <a:off x="661262" y="4128011"/>
            <a:ext cx="2946235" cy="2613397"/>
          </a:xfrm>
          <a:prstGeom prst="rect">
            <a:avLst/>
          </a:prstGeom>
        </p:spPr>
      </p:pic>
      <p:pic>
        <p:nvPicPr>
          <p:cNvPr id="7" name="Picture 6">
            <a:extLst>
              <a:ext uri="{FF2B5EF4-FFF2-40B4-BE49-F238E27FC236}">
                <a16:creationId xmlns:a16="http://schemas.microsoft.com/office/drawing/2014/main" id="{87AE049F-5965-5740-8FA3-0BF0EFEBDA02}"/>
              </a:ext>
            </a:extLst>
          </p:cNvPr>
          <p:cNvPicPr>
            <a:picLocks noChangeAspect="1"/>
          </p:cNvPicPr>
          <p:nvPr/>
        </p:nvPicPr>
        <p:blipFill>
          <a:blip r:embed="rId5"/>
          <a:stretch>
            <a:fillRect/>
          </a:stretch>
        </p:blipFill>
        <p:spPr>
          <a:xfrm>
            <a:off x="8045643" y="4352544"/>
            <a:ext cx="3574736" cy="2287831"/>
          </a:xfrm>
          <a:prstGeom prst="rect">
            <a:avLst/>
          </a:prstGeom>
        </p:spPr>
      </p:pic>
    </p:spTree>
    <p:extLst>
      <p:ext uri="{BB962C8B-B14F-4D97-AF65-F5344CB8AC3E}">
        <p14:creationId xmlns:p14="http://schemas.microsoft.com/office/powerpoint/2010/main" val="3958957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7DE66F-DF5E-224B-B72D-372188C54327}"/>
              </a:ext>
            </a:extLst>
          </p:cNvPr>
          <p:cNvPicPr>
            <a:picLocks noChangeAspect="1"/>
          </p:cNvPicPr>
          <p:nvPr/>
        </p:nvPicPr>
        <p:blipFill rotWithShape="1">
          <a:blip r:embed="rId2"/>
          <a:srcRect l="9914" r="47899"/>
          <a:stretch/>
        </p:blipFill>
        <p:spPr>
          <a:xfrm rot="5400000">
            <a:off x="2667000" y="-2667000"/>
            <a:ext cx="6858000" cy="12192000"/>
          </a:xfrm>
          <a:prstGeom prst="rect">
            <a:avLst/>
          </a:prstGeom>
        </p:spPr>
      </p:pic>
    </p:spTree>
    <p:extLst>
      <p:ext uri="{BB962C8B-B14F-4D97-AF65-F5344CB8AC3E}">
        <p14:creationId xmlns:p14="http://schemas.microsoft.com/office/powerpoint/2010/main" val="345972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1D6B9-38DB-1B4B-9D0F-9E3EFB1B9BA1}"/>
              </a:ext>
            </a:extLst>
          </p:cNvPr>
          <p:cNvSpPr>
            <a:spLocks noGrp="1"/>
          </p:cNvSpPr>
          <p:nvPr>
            <p:ph type="ctrTitle"/>
          </p:nvPr>
        </p:nvSpPr>
        <p:spPr>
          <a:xfrm>
            <a:off x="5458969" y="800824"/>
            <a:ext cx="5928358" cy="1645920"/>
          </a:xfrm>
        </p:spPr>
        <p:txBody>
          <a:bodyPr>
            <a:normAutofit/>
          </a:bodyPr>
          <a:lstStyle/>
          <a:p>
            <a:r>
              <a:rPr lang="en-US" dirty="0"/>
              <a:t>Female mentors</a:t>
            </a:r>
          </a:p>
        </p:txBody>
      </p:sp>
      <p:sp>
        <p:nvSpPr>
          <p:cNvPr id="3" name="Subtitle 2">
            <a:extLst>
              <a:ext uri="{FF2B5EF4-FFF2-40B4-BE49-F238E27FC236}">
                <a16:creationId xmlns:a16="http://schemas.microsoft.com/office/drawing/2014/main" id="{65E6FB46-0E63-634C-9FC6-56FEB5769059}"/>
              </a:ext>
            </a:extLst>
          </p:cNvPr>
          <p:cNvSpPr>
            <a:spLocks noGrp="1"/>
          </p:cNvSpPr>
          <p:nvPr>
            <p:ph type="subTitle" idx="1"/>
          </p:nvPr>
        </p:nvSpPr>
        <p:spPr>
          <a:xfrm>
            <a:off x="5458969" y="4352544"/>
            <a:ext cx="5928358" cy="1239894"/>
          </a:xfrm>
        </p:spPr>
        <p:txBody>
          <a:bodyPr>
            <a:normAutofit/>
          </a:bodyPr>
          <a:lstStyle/>
          <a:p>
            <a:endParaRPr lang="en-US"/>
          </a:p>
        </p:txBody>
      </p:sp>
      <p:pic>
        <p:nvPicPr>
          <p:cNvPr id="5" name="Picture 4">
            <a:extLst>
              <a:ext uri="{FF2B5EF4-FFF2-40B4-BE49-F238E27FC236}">
                <a16:creationId xmlns:a16="http://schemas.microsoft.com/office/drawing/2014/main" id="{F905A516-82E1-374B-BE75-0B2F4F007177}"/>
              </a:ext>
            </a:extLst>
          </p:cNvPr>
          <p:cNvPicPr>
            <a:picLocks noChangeAspect="1"/>
          </p:cNvPicPr>
          <p:nvPr/>
        </p:nvPicPr>
        <p:blipFill rotWithShape="1">
          <a:blip r:embed="rId2"/>
          <a:srcRect t="9511"/>
          <a:stretch/>
        </p:blipFill>
        <p:spPr>
          <a:xfrm rot="5400000">
            <a:off x="-1101851" y="1101851"/>
            <a:ext cx="6858000" cy="4654297"/>
          </a:xfrm>
          <a:prstGeom prst="rect">
            <a:avLst/>
          </a:prstGeom>
        </p:spPr>
      </p:pic>
      <p:pic>
        <p:nvPicPr>
          <p:cNvPr id="9" name="Picture 8">
            <a:extLst>
              <a:ext uri="{FF2B5EF4-FFF2-40B4-BE49-F238E27FC236}">
                <a16:creationId xmlns:a16="http://schemas.microsoft.com/office/drawing/2014/main" id="{7500A41D-120A-B342-A401-CB0840E9C155}"/>
              </a:ext>
            </a:extLst>
          </p:cNvPr>
          <p:cNvPicPr>
            <a:picLocks noChangeAspect="1"/>
          </p:cNvPicPr>
          <p:nvPr/>
        </p:nvPicPr>
        <p:blipFill rotWithShape="1">
          <a:blip r:embed="rId3"/>
          <a:srcRect l="8125" t="9074" r="8125" b="9511"/>
          <a:stretch/>
        </p:blipFill>
        <p:spPr>
          <a:xfrm rot="5400000">
            <a:off x="6506576" y="3306175"/>
            <a:ext cx="3744746" cy="2730252"/>
          </a:xfrm>
          <a:prstGeom prst="rect">
            <a:avLst/>
          </a:prstGeom>
        </p:spPr>
      </p:pic>
    </p:spTree>
    <p:extLst>
      <p:ext uri="{BB962C8B-B14F-4D97-AF65-F5344CB8AC3E}">
        <p14:creationId xmlns:p14="http://schemas.microsoft.com/office/powerpoint/2010/main" val="830912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05249F-EC34-7440-848F-369D040D0D11}"/>
              </a:ext>
            </a:extLst>
          </p:cNvPr>
          <p:cNvSpPr/>
          <p:nvPr/>
        </p:nvSpPr>
        <p:spPr>
          <a:xfrm>
            <a:off x="0" y="0"/>
            <a:ext cx="12192000" cy="68580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7C6A1C-9F65-6A46-945D-9F65EAB23643}"/>
              </a:ext>
            </a:extLst>
          </p:cNvPr>
          <p:cNvSpPr>
            <a:spLocks noGrp="1"/>
          </p:cNvSpPr>
          <p:nvPr>
            <p:ph type="title"/>
          </p:nvPr>
        </p:nvSpPr>
        <p:spPr/>
        <p:txBody>
          <a:bodyPr/>
          <a:lstStyle/>
          <a:p>
            <a:r>
              <a:rPr lang="en-US" dirty="0"/>
              <a:t>Male allies</a:t>
            </a:r>
          </a:p>
        </p:txBody>
      </p:sp>
      <p:pic>
        <p:nvPicPr>
          <p:cNvPr id="6" name="Content Placeholder 5">
            <a:extLst>
              <a:ext uri="{FF2B5EF4-FFF2-40B4-BE49-F238E27FC236}">
                <a16:creationId xmlns:a16="http://schemas.microsoft.com/office/drawing/2014/main" id="{C197D0D1-0FF7-5542-AC1C-2EDA99281184}"/>
              </a:ext>
            </a:extLst>
          </p:cNvPr>
          <p:cNvPicPr>
            <a:picLocks noGrp="1" noChangeAspect="1"/>
          </p:cNvPicPr>
          <p:nvPr>
            <p:ph sz="half" idx="1"/>
          </p:nvPr>
        </p:nvPicPr>
        <p:blipFill rotWithShape="1">
          <a:blip r:embed="rId2"/>
          <a:srcRect l="16735" t="24957" r="19539" b="16087"/>
          <a:stretch/>
        </p:blipFill>
        <p:spPr>
          <a:xfrm rot="5400000">
            <a:off x="1089073" y="3362724"/>
            <a:ext cx="3260824" cy="2262582"/>
          </a:xfrm>
        </p:spPr>
      </p:pic>
      <p:pic>
        <p:nvPicPr>
          <p:cNvPr id="8" name="Content Placeholder 7">
            <a:extLst>
              <a:ext uri="{FF2B5EF4-FFF2-40B4-BE49-F238E27FC236}">
                <a16:creationId xmlns:a16="http://schemas.microsoft.com/office/drawing/2014/main" id="{44980337-9295-1144-9324-053374D418FB}"/>
              </a:ext>
            </a:extLst>
          </p:cNvPr>
          <p:cNvPicPr>
            <a:picLocks noGrp="1" noChangeAspect="1"/>
          </p:cNvPicPr>
          <p:nvPr>
            <p:ph sz="half" idx="2"/>
          </p:nvPr>
        </p:nvPicPr>
        <p:blipFill rotWithShape="1">
          <a:blip r:embed="rId3"/>
          <a:srcRect l="25487" t="24462" r="10930" b="19840"/>
          <a:stretch/>
        </p:blipFill>
        <p:spPr>
          <a:xfrm rot="5400000">
            <a:off x="7911017" y="3362725"/>
            <a:ext cx="3393878" cy="2262581"/>
          </a:xfrm>
        </p:spPr>
      </p:pic>
      <p:pic>
        <p:nvPicPr>
          <p:cNvPr id="10" name="Picture 9">
            <a:extLst>
              <a:ext uri="{FF2B5EF4-FFF2-40B4-BE49-F238E27FC236}">
                <a16:creationId xmlns:a16="http://schemas.microsoft.com/office/drawing/2014/main" id="{637273EC-C565-944D-98F9-8241A80350CF}"/>
              </a:ext>
            </a:extLst>
          </p:cNvPr>
          <p:cNvPicPr>
            <a:picLocks noChangeAspect="1"/>
          </p:cNvPicPr>
          <p:nvPr/>
        </p:nvPicPr>
        <p:blipFill>
          <a:blip r:embed="rId4"/>
          <a:stretch>
            <a:fillRect/>
          </a:stretch>
        </p:blipFill>
        <p:spPr>
          <a:xfrm>
            <a:off x="4672014" y="2557463"/>
            <a:ext cx="3026268" cy="3566965"/>
          </a:xfrm>
          <a:prstGeom prst="ellipse">
            <a:avLst/>
          </a:prstGeom>
          <a:ln>
            <a:noFill/>
          </a:ln>
          <a:effectLst>
            <a:softEdge rad="112500"/>
          </a:effectLst>
        </p:spPr>
      </p:pic>
    </p:spTree>
    <p:extLst>
      <p:ext uri="{BB962C8B-B14F-4D97-AF65-F5344CB8AC3E}">
        <p14:creationId xmlns:p14="http://schemas.microsoft.com/office/powerpoint/2010/main" val="1403584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EDAD5F-1544-884A-B8F3-F26215F954B1}"/>
              </a:ext>
            </a:extLst>
          </p:cNvPr>
          <p:cNvPicPr>
            <a:picLocks noChangeAspect="1"/>
          </p:cNvPicPr>
          <p:nvPr/>
        </p:nvPicPr>
        <p:blipFill rotWithShape="1">
          <a:blip r:embed="rId2"/>
          <a:srcRect l="16058" r="41755"/>
          <a:stretch/>
        </p:blipFill>
        <p:spPr>
          <a:xfrm rot="5400000">
            <a:off x="2667000" y="-2667000"/>
            <a:ext cx="6858000" cy="12192000"/>
          </a:xfrm>
          <a:prstGeom prst="rect">
            <a:avLst/>
          </a:prstGeom>
        </p:spPr>
      </p:pic>
      <p:sp>
        <p:nvSpPr>
          <p:cNvPr id="2" name="Title 1">
            <a:extLst>
              <a:ext uri="{FF2B5EF4-FFF2-40B4-BE49-F238E27FC236}">
                <a16:creationId xmlns:a16="http://schemas.microsoft.com/office/drawing/2014/main" id="{57715713-3020-FC42-B3B1-8EE3407494CC}"/>
              </a:ext>
            </a:extLst>
          </p:cNvPr>
          <p:cNvSpPr>
            <a:spLocks noGrp="1"/>
          </p:cNvSpPr>
          <p:nvPr>
            <p:ph type="title"/>
          </p:nvPr>
        </p:nvSpPr>
        <p:spPr>
          <a:xfrm>
            <a:off x="1600200" y="2386744"/>
            <a:ext cx="8991600" cy="1645920"/>
          </a:xfrm>
          <a:solidFill>
            <a:schemeClr val="bg1">
              <a:alpha val="60000"/>
            </a:schemeClr>
          </a:solidFill>
          <a:ln w="38100" cap="sq">
            <a:solidFill>
              <a:schemeClr val="tx1"/>
            </a:solidFill>
            <a:miter lim="800000"/>
          </a:ln>
        </p:spPr>
        <p:txBody>
          <a:bodyPr vert="horz" lIns="274320" tIns="182880" rIns="274320" bIns="182880" rtlCol="0" anchor="ctr" anchorCtr="1">
            <a:normAutofit/>
          </a:bodyPr>
          <a:lstStyle/>
          <a:p>
            <a:r>
              <a:rPr lang="en-US" sz="3800" kern="1200" cap="all" spc="200" baseline="0" dirty="0">
                <a:solidFill>
                  <a:schemeClr val="tx1"/>
                </a:solidFill>
                <a:latin typeface="+mj-lt"/>
                <a:ea typeface="+mj-ea"/>
                <a:cs typeface="+mj-cs"/>
              </a:rPr>
              <a:t>Quantifiable field</a:t>
            </a:r>
          </a:p>
        </p:txBody>
      </p:sp>
    </p:spTree>
    <p:extLst>
      <p:ext uri="{BB962C8B-B14F-4D97-AF65-F5344CB8AC3E}">
        <p14:creationId xmlns:p14="http://schemas.microsoft.com/office/powerpoint/2010/main" val="56108831"/>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5DC46-105A-AA48-BFCB-8616C309D460}"/>
              </a:ext>
            </a:extLst>
          </p:cNvPr>
          <p:cNvSpPr>
            <a:spLocks noGrp="1"/>
          </p:cNvSpPr>
          <p:nvPr>
            <p:ph type="title"/>
          </p:nvPr>
        </p:nvSpPr>
        <p:spPr>
          <a:xfrm>
            <a:off x="942970" y="2314582"/>
            <a:ext cx="5800725" cy="2446751"/>
          </a:xfrm>
        </p:spPr>
        <p:txBody>
          <a:bodyPr>
            <a:normAutofit fontScale="90000"/>
          </a:bodyPr>
          <a:lstStyle/>
          <a:p>
            <a:r>
              <a:rPr lang="en-US" dirty="0"/>
              <a:t>Mentor for generations,</a:t>
            </a:r>
            <a:br>
              <a:rPr lang="en-US" dirty="0"/>
            </a:br>
            <a:br>
              <a:rPr lang="en-US" dirty="0"/>
            </a:br>
            <a:r>
              <a:rPr lang="en-US" dirty="0"/>
              <a:t>low expectations</a:t>
            </a:r>
          </a:p>
        </p:txBody>
      </p:sp>
      <p:pic>
        <p:nvPicPr>
          <p:cNvPr id="5" name="Picture 4">
            <a:extLst>
              <a:ext uri="{FF2B5EF4-FFF2-40B4-BE49-F238E27FC236}">
                <a16:creationId xmlns:a16="http://schemas.microsoft.com/office/drawing/2014/main" id="{111B8F4C-4F98-0348-AAD8-7060350E3FC2}"/>
              </a:ext>
            </a:extLst>
          </p:cNvPr>
          <p:cNvPicPr>
            <a:picLocks noChangeAspect="1"/>
          </p:cNvPicPr>
          <p:nvPr/>
        </p:nvPicPr>
        <p:blipFill>
          <a:blip r:embed="rId2"/>
          <a:stretch>
            <a:fillRect/>
          </a:stretch>
        </p:blipFill>
        <p:spPr>
          <a:xfrm>
            <a:off x="7701802" y="0"/>
            <a:ext cx="4475907" cy="6858000"/>
          </a:xfrm>
          <a:prstGeom prst="rect">
            <a:avLst/>
          </a:prstGeom>
        </p:spPr>
      </p:pic>
    </p:spTree>
    <p:extLst>
      <p:ext uri="{BB962C8B-B14F-4D97-AF65-F5344CB8AC3E}">
        <p14:creationId xmlns:p14="http://schemas.microsoft.com/office/powerpoint/2010/main" val="1316582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584D97-0648-4042-AA6C-EE557B2803B7}"/>
              </a:ext>
            </a:extLst>
          </p:cNvPr>
          <p:cNvPicPr>
            <a:picLocks noChangeAspect="1"/>
          </p:cNvPicPr>
          <p:nvPr/>
        </p:nvPicPr>
        <p:blipFill>
          <a:blip r:embed="rId3"/>
          <a:stretch>
            <a:fillRect/>
          </a:stretch>
        </p:blipFill>
        <p:spPr>
          <a:xfrm>
            <a:off x="1791672" y="695029"/>
            <a:ext cx="8349906" cy="5955216"/>
          </a:xfrm>
          <a:prstGeom prst="rect">
            <a:avLst/>
          </a:prstGeom>
        </p:spPr>
      </p:pic>
      <p:sp>
        <p:nvSpPr>
          <p:cNvPr id="5" name="TextBox 4">
            <a:extLst>
              <a:ext uri="{FF2B5EF4-FFF2-40B4-BE49-F238E27FC236}">
                <a16:creationId xmlns:a16="http://schemas.microsoft.com/office/drawing/2014/main" id="{557FBA0E-B1D4-6C4F-A300-8C0CD2514688}"/>
              </a:ext>
            </a:extLst>
          </p:cNvPr>
          <p:cNvSpPr txBox="1"/>
          <p:nvPr/>
        </p:nvSpPr>
        <p:spPr>
          <a:xfrm>
            <a:off x="1073727" y="110254"/>
            <a:ext cx="10785838"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DARTMOUTH IN THE EARLY DAYS OF COEDUCATION</a:t>
            </a:r>
          </a:p>
        </p:txBody>
      </p:sp>
    </p:spTree>
    <p:extLst>
      <p:ext uri="{BB962C8B-B14F-4D97-AF65-F5344CB8AC3E}">
        <p14:creationId xmlns:p14="http://schemas.microsoft.com/office/powerpoint/2010/main" val="1464020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66F3E6-97D5-A444-B2D0-F99FB307EF57}"/>
              </a:ext>
            </a:extLst>
          </p:cNvPr>
          <p:cNvPicPr>
            <a:picLocks noChangeAspect="1"/>
          </p:cNvPicPr>
          <p:nvPr/>
        </p:nvPicPr>
        <p:blipFill>
          <a:blip r:embed="rId3"/>
          <a:stretch>
            <a:fillRect/>
          </a:stretch>
        </p:blipFill>
        <p:spPr>
          <a:xfrm>
            <a:off x="1870171" y="607337"/>
            <a:ext cx="8263385" cy="5846345"/>
          </a:xfrm>
          <a:prstGeom prst="rect">
            <a:avLst/>
          </a:prstGeom>
        </p:spPr>
      </p:pic>
      <p:sp>
        <p:nvSpPr>
          <p:cNvPr id="3" name="TextBox 2">
            <a:extLst>
              <a:ext uri="{FF2B5EF4-FFF2-40B4-BE49-F238E27FC236}">
                <a16:creationId xmlns:a16="http://schemas.microsoft.com/office/drawing/2014/main" id="{3A21C3D6-3340-3548-93B3-8407CD5697DF}"/>
              </a:ext>
            </a:extLst>
          </p:cNvPr>
          <p:cNvSpPr txBox="1"/>
          <p:nvPr/>
        </p:nvSpPr>
        <p:spPr>
          <a:xfrm>
            <a:off x="8004132" y="6453682"/>
            <a:ext cx="2185214"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Maine Coast, 1976</a:t>
            </a:r>
          </a:p>
        </p:txBody>
      </p:sp>
      <p:sp>
        <p:nvSpPr>
          <p:cNvPr id="4" name="TextBox 3">
            <a:extLst>
              <a:ext uri="{FF2B5EF4-FFF2-40B4-BE49-F238E27FC236}">
                <a16:creationId xmlns:a16="http://schemas.microsoft.com/office/drawing/2014/main" id="{BE8E10A0-C7A2-2242-94F6-AC147E0C282F}"/>
              </a:ext>
            </a:extLst>
          </p:cNvPr>
          <p:cNvSpPr txBox="1"/>
          <p:nvPr/>
        </p:nvSpPr>
        <p:spPr>
          <a:xfrm>
            <a:off x="537212" y="0"/>
            <a:ext cx="11422871"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BIOLOGY 44: PHYCOLOGY (freshwater and marine algae)</a:t>
            </a:r>
          </a:p>
        </p:txBody>
      </p:sp>
    </p:spTree>
    <p:extLst>
      <p:ext uri="{BB962C8B-B14F-4D97-AF65-F5344CB8AC3E}">
        <p14:creationId xmlns:p14="http://schemas.microsoft.com/office/powerpoint/2010/main" val="1099075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7E43D9-3FDE-DC4F-951E-4CF04F50B49A}"/>
              </a:ext>
            </a:extLst>
          </p:cNvPr>
          <p:cNvSpPr txBox="1"/>
          <p:nvPr/>
        </p:nvSpPr>
        <p:spPr>
          <a:xfrm>
            <a:off x="7952169" y="1220801"/>
            <a:ext cx="69762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1967</a:t>
            </a:r>
          </a:p>
        </p:txBody>
      </p:sp>
      <p:cxnSp>
        <p:nvCxnSpPr>
          <p:cNvPr id="4" name="Straight Connector 3">
            <a:extLst>
              <a:ext uri="{FF2B5EF4-FFF2-40B4-BE49-F238E27FC236}">
                <a16:creationId xmlns:a16="http://schemas.microsoft.com/office/drawing/2014/main" id="{19C2AB19-43CA-8049-A39C-E8AC158C82D8}"/>
              </a:ext>
            </a:extLst>
          </p:cNvPr>
          <p:cNvCxnSpPr>
            <a:cxnSpLocks/>
          </p:cNvCxnSpPr>
          <p:nvPr/>
        </p:nvCxnSpPr>
        <p:spPr>
          <a:xfrm>
            <a:off x="1047969" y="1787708"/>
            <a:ext cx="9822095"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1B8D7B1-B866-E74B-8757-0E100E6B3D1D}"/>
              </a:ext>
            </a:extLst>
          </p:cNvPr>
          <p:cNvCxnSpPr>
            <a:cxnSpLocks/>
          </p:cNvCxnSpPr>
          <p:nvPr/>
        </p:nvCxnSpPr>
        <p:spPr>
          <a:xfrm>
            <a:off x="1130163" y="1464340"/>
            <a:ext cx="0" cy="85762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A39A6A7-53CB-0A4B-87C4-10403B4355A6}"/>
              </a:ext>
            </a:extLst>
          </p:cNvPr>
          <p:cNvCxnSpPr>
            <a:cxnSpLocks/>
          </p:cNvCxnSpPr>
          <p:nvPr/>
        </p:nvCxnSpPr>
        <p:spPr>
          <a:xfrm flipH="1">
            <a:off x="2762041" y="1525718"/>
            <a:ext cx="1" cy="83789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494F2F-9825-7E4F-8D13-CF72A6C50794}"/>
              </a:ext>
            </a:extLst>
          </p:cNvPr>
          <p:cNvCxnSpPr/>
          <p:nvPr/>
        </p:nvCxnSpPr>
        <p:spPr>
          <a:xfrm>
            <a:off x="7703613" y="1512021"/>
            <a:ext cx="0" cy="63699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A51F0D3-B9F3-8444-8463-F2F12727EE62}"/>
              </a:ext>
            </a:extLst>
          </p:cNvPr>
          <p:cNvCxnSpPr>
            <a:cxnSpLocks/>
          </p:cNvCxnSpPr>
          <p:nvPr/>
        </p:nvCxnSpPr>
        <p:spPr>
          <a:xfrm flipH="1">
            <a:off x="3714114" y="1457314"/>
            <a:ext cx="5237" cy="751363"/>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E3FED5D-3F44-5442-AB3A-80A8921836EC}"/>
              </a:ext>
            </a:extLst>
          </p:cNvPr>
          <p:cNvCxnSpPr>
            <a:cxnSpLocks/>
          </p:cNvCxnSpPr>
          <p:nvPr/>
        </p:nvCxnSpPr>
        <p:spPr>
          <a:xfrm>
            <a:off x="4330742" y="1427386"/>
            <a:ext cx="0" cy="182317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995A264-5074-9E4A-A5D5-1E6B3866B2B0}"/>
              </a:ext>
            </a:extLst>
          </p:cNvPr>
          <p:cNvCxnSpPr>
            <a:cxnSpLocks/>
          </p:cNvCxnSpPr>
          <p:nvPr/>
        </p:nvCxnSpPr>
        <p:spPr>
          <a:xfrm>
            <a:off x="10716708" y="1532954"/>
            <a:ext cx="0" cy="86148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CB23318-1863-804E-972B-76DAE465AC0E}"/>
              </a:ext>
            </a:extLst>
          </p:cNvPr>
          <p:cNvCxnSpPr/>
          <p:nvPr/>
        </p:nvCxnSpPr>
        <p:spPr>
          <a:xfrm>
            <a:off x="4912256" y="1464074"/>
            <a:ext cx="0" cy="63699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6A3B083-2DF4-6A4A-9C0C-7CB4F91ACBBE}"/>
              </a:ext>
            </a:extLst>
          </p:cNvPr>
          <p:cNvCxnSpPr>
            <a:cxnSpLocks/>
          </p:cNvCxnSpPr>
          <p:nvPr/>
        </p:nvCxnSpPr>
        <p:spPr>
          <a:xfrm>
            <a:off x="9440240" y="1505170"/>
            <a:ext cx="0" cy="153007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04A4C3B-8573-2545-A23C-561CD281A791}"/>
              </a:ext>
            </a:extLst>
          </p:cNvPr>
          <p:cNvSpPr txBox="1"/>
          <p:nvPr/>
        </p:nvSpPr>
        <p:spPr>
          <a:xfrm>
            <a:off x="742474" y="1205775"/>
            <a:ext cx="69762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1905</a:t>
            </a:r>
          </a:p>
        </p:txBody>
      </p:sp>
      <p:sp>
        <p:nvSpPr>
          <p:cNvPr id="15" name="TextBox 14">
            <a:extLst>
              <a:ext uri="{FF2B5EF4-FFF2-40B4-BE49-F238E27FC236}">
                <a16:creationId xmlns:a16="http://schemas.microsoft.com/office/drawing/2014/main" id="{6BE1559F-E4EA-594E-AA16-94B900FA7833}"/>
              </a:ext>
            </a:extLst>
          </p:cNvPr>
          <p:cNvSpPr txBox="1"/>
          <p:nvPr/>
        </p:nvSpPr>
        <p:spPr>
          <a:xfrm>
            <a:off x="383211" y="2204013"/>
            <a:ext cx="1640956" cy="1477328"/>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Born in Berwyn PA to John and Mary </a:t>
            </a:r>
            <a:r>
              <a:rPr lang="en-US" dirty="0" err="1">
                <a:latin typeface="Arial" panose="020B0604020202020204" pitchFamily="34" charset="0"/>
                <a:cs typeface="Arial" panose="020B0604020202020204" pitchFamily="34" charset="0"/>
              </a:rPr>
              <a:t>Croasdale</a:t>
            </a:r>
            <a:endParaRPr lang="en-US"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7955959-19D1-A047-BB1F-27AD374FE6DD}"/>
              </a:ext>
            </a:extLst>
          </p:cNvPr>
          <p:cNvSpPr txBox="1"/>
          <p:nvPr/>
        </p:nvSpPr>
        <p:spPr>
          <a:xfrm>
            <a:off x="2208043" y="2212911"/>
            <a:ext cx="1107997" cy="646331"/>
          </a:xfrm>
          <a:prstGeom prst="rect">
            <a:avLst/>
          </a:prstGeom>
          <a:noFill/>
        </p:spPr>
        <p:txBody>
          <a:bodyPr wrap="none" rtlCol="0">
            <a:spAutoFit/>
          </a:bodyPr>
          <a:lstStyle/>
          <a:p>
            <a:pPr algn="ctr"/>
            <a:r>
              <a:rPr lang="en-US" b="1" i="1" dirty="0">
                <a:solidFill>
                  <a:srgbClr val="7030A0"/>
                </a:solidFill>
                <a:latin typeface="Arial" panose="020B0604020202020204" pitchFamily="34" charset="0"/>
                <a:cs typeface="Arial" panose="020B0604020202020204" pitchFamily="34" charset="0"/>
              </a:rPr>
              <a:t>Attends </a:t>
            </a:r>
          </a:p>
          <a:p>
            <a:pPr algn="ctr"/>
            <a:r>
              <a:rPr lang="en-US" b="1" i="1" dirty="0">
                <a:solidFill>
                  <a:srgbClr val="7030A0"/>
                </a:solidFill>
                <a:latin typeface="Arial" panose="020B0604020202020204" pitchFamily="34" charset="0"/>
                <a:cs typeface="Arial" panose="020B0604020202020204" pitchFamily="34" charset="0"/>
              </a:rPr>
              <a:t>UPenn</a:t>
            </a:r>
          </a:p>
        </p:txBody>
      </p:sp>
      <p:sp>
        <p:nvSpPr>
          <p:cNvPr id="17" name="TextBox 16">
            <a:extLst>
              <a:ext uri="{FF2B5EF4-FFF2-40B4-BE49-F238E27FC236}">
                <a16:creationId xmlns:a16="http://schemas.microsoft.com/office/drawing/2014/main" id="{A2BB4CC4-18D6-2A4C-A888-ADE2A0442D3F}"/>
              </a:ext>
            </a:extLst>
          </p:cNvPr>
          <p:cNvSpPr txBox="1"/>
          <p:nvPr/>
        </p:nvSpPr>
        <p:spPr>
          <a:xfrm>
            <a:off x="10171421" y="2270594"/>
            <a:ext cx="1544012"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Passes away</a:t>
            </a:r>
          </a:p>
        </p:txBody>
      </p:sp>
      <p:sp>
        <p:nvSpPr>
          <p:cNvPr id="18" name="TextBox 17">
            <a:extLst>
              <a:ext uri="{FF2B5EF4-FFF2-40B4-BE49-F238E27FC236}">
                <a16:creationId xmlns:a16="http://schemas.microsoft.com/office/drawing/2014/main" id="{90C3D554-3144-454F-BDCA-6BED91E29561}"/>
              </a:ext>
            </a:extLst>
          </p:cNvPr>
          <p:cNvSpPr txBox="1"/>
          <p:nvPr/>
        </p:nvSpPr>
        <p:spPr>
          <a:xfrm>
            <a:off x="9045685" y="1232545"/>
            <a:ext cx="691215"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1983</a:t>
            </a:r>
          </a:p>
        </p:txBody>
      </p:sp>
      <p:sp>
        <p:nvSpPr>
          <p:cNvPr id="19" name="TextBox 18">
            <a:extLst>
              <a:ext uri="{FF2B5EF4-FFF2-40B4-BE49-F238E27FC236}">
                <a16:creationId xmlns:a16="http://schemas.microsoft.com/office/drawing/2014/main" id="{024B39D0-285B-D64E-9D3F-21C7C8ECEBF0}"/>
              </a:ext>
            </a:extLst>
          </p:cNvPr>
          <p:cNvSpPr txBox="1"/>
          <p:nvPr/>
        </p:nvSpPr>
        <p:spPr>
          <a:xfrm>
            <a:off x="8421011" y="2965779"/>
            <a:ext cx="2085654" cy="923330"/>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Dartmouth </a:t>
            </a:r>
            <a:r>
              <a:rPr lang="en-US" i="1" dirty="0" err="1">
                <a:latin typeface="Arial" panose="020B0604020202020204" pitchFamily="34" charset="0"/>
                <a:cs typeface="Arial" panose="020B0604020202020204" pitchFamily="34" charset="0"/>
              </a:rPr>
              <a:t>Croasdale</a:t>
            </a:r>
            <a:r>
              <a:rPr lang="en-US" i="1" dirty="0">
                <a:latin typeface="Arial" panose="020B0604020202020204" pitchFamily="34" charset="0"/>
                <a:cs typeface="Arial" panose="020B0604020202020204" pitchFamily="34" charset="0"/>
              </a:rPr>
              <a:t> Award</a:t>
            </a:r>
          </a:p>
          <a:p>
            <a:pPr algn="ctr"/>
            <a:r>
              <a:rPr lang="en-US" dirty="0">
                <a:latin typeface="Arial" panose="020B0604020202020204" pitchFamily="34" charset="0"/>
                <a:cs typeface="Arial" panose="020B0604020202020204" pitchFamily="34" charset="0"/>
              </a:rPr>
              <a:t>established</a:t>
            </a:r>
          </a:p>
        </p:txBody>
      </p:sp>
      <p:cxnSp>
        <p:nvCxnSpPr>
          <p:cNvPr id="20" name="Straight Connector 19">
            <a:extLst>
              <a:ext uri="{FF2B5EF4-FFF2-40B4-BE49-F238E27FC236}">
                <a16:creationId xmlns:a16="http://schemas.microsoft.com/office/drawing/2014/main" id="{8909888D-A9A3-D647-B843-C4C8CD0921F1}"/>
              </a:ext>
            </a:extLst>
          </p:cNvPr>
          <p:cNvCxnSpPr/>
          <p:nvPr/>
        </p:nvCxnSpPr>
        <p:spPr>
          <a:xfrm>
            <a:off x="1458930" y="5659340"/>
            <a:ext cx="9400854"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3A0B9C8-B374-2745-BD2E-A7F2320A300A}"/>
              </a:ext>
            </a:extLst>
          </p:cNvPr>
          <p:cNvCxnSpPr/>
          <p:nvPr/>
        </p:nvCxnSpPr>
        <p:spPr>
          <a:xfrm>
            <a:off x="2511927" y="5340841"/>
            <a:ext cx="0" cy="63699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7A61C1D-6FA0-8D4F-A0AA-7214CCFBCD92}"/>
              </a:ext>
            </a:extLst>
          </p:cNvPr>
          <p:cNvSpPr txBox="1"/>
          <p:nvPr/>
        </p:nvSpPr>
        <p:spPr>
          <a:xfrm>
            <a:off x="1725954" y="5904771"/>
            <a:ext cx="1571946"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Women’s Suffrage</a:t>
            </a:r>
          </a:p>
        </p:txBody>
      </p:sp>
      <p:sp>
        <p:nvSpPr>
          <p:cNvPr id="23" name="Rectangle 22">
            <a:extLst>
              <a:ext uri="{FF2B5EF4-FFF2-40B4-BE49-F238E27FC236}">
                <a16:creationId xmlns:a16="http://schemas.microsoft.com/office/drawing/2014/main" id="{C2FBB441-4CDA-954A-B378-812F1ECD659A}"/>
              </a:ext>
            </a:extLst>
          </p:cNvPr>
          <p:cNvSpPr/>
          <p:nvPr/>
        </p:nvSpPr>
        <p:spPr>
          <a:xfrm>
            <a:off x="2372988" y="1221691"/>
            <a:ext cx="902811"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1924-8</a:t>
            </a:r>
          </a:p>
        </p:txBody>
      </p:sp>
      <p:sp>
        <p:nvSpPr>
          <p:cNvPr id="24" name="Rectangle 23">
            <a:extLst>
              <a:ext uri="{FF2B5EF4-FFF2-40B4-BE49-F238E27FC236}">
                <a16:creationId xmlns:a16="http://schemas.microsoft.com/office/drawing/2014/main" id="{0B0C008A-6374-8C40-8DD6-9ECB5B36BB90}"/>
              </a:ext>
            </a:extLst>
          </p:cNvPr>
          <p:cNvSpPr/>
          <p:nvPr/>
        </p:nvSpPr>
        <p:spPr>
          <a:xfrm>
            <a:off x="3367534" y="1213246"/>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1935</a:t>
            </a:r>
          </a:p>
        </p:txBody>
      </p:sp>
      <p:sp>
        <p:nvSpPr>
          <p:cNvPr id="25" name="Rectangle 24">
            <a:extLst>
              <a:ext uri="{FF2B5EF4-FFF2-40B4-BE49-F238E27FC236}">
                <a16:creationId xmlns:a16="http://schemas.microsoft.com/office/drawing/2014/main" id="{3C587EDE-1396-AD4C-B714-D5DF66D1C373}"/>
              </a:ext>
            </a:extLst>
          </p:cNvPr>
          <p:cNvSpPr/>
          <p:nvPr/>
        </p:nvSpPr>
        <p:spPr>
          <a:xfrm>
            <a:off x="2988867" y="2084602"/>
            <a:ext cx="1375175" cy="646331"/>
          </a:xfrm>
          <a:prstGeom prst="rect">
            <a:avLst/>
          </a:prstGeom>
        </p:spPr>
        <p:txBody>
          <a:bodyPr wrap="square">
            <a:spAutoFit/>
          </a:bodyPr>
          <a:lstStyle/>
          <a:p>
            <a:pPr algn="ctr"/>
            <a:r>
              <a:rPr lang="en-US" b="1" i="1" dirty="0">
                <a:solidFill>
                  <a:srgbClr val="7030A0"/>
                </a:solidFill>
                <a:latin typeface="Arial" panose="020B0604020202020204" pitchFamily="34" charset="0"/>
                <a:cs typeface="Arial" panose="020B0604020202020204" pitchFamily="34" charset="0"/>
              </a:rPr>
              <a:t>Completes</a:t>
            </a:r>
          </a:p>
          <a:p>
            <a:pPr algn="ctr"/>
            <a:r>
              <a:rPr lang="en-US" b="1" i="1" dirty="0">
                <a:solidFill>
                  <a:srgbClr val="7030A0"/>
                </a:solidFill>
                <a:latin typeface="Arial" panose="020B0604020202020204" pitchFamily="34" charset="0"/>
                <a:cs typeface="Arial" panose="020B0604020202020204" pitchFamily="34" charset="0"/>
              </a:rPr>
              <a:t>Ph.D.</a:t>
            </a:r>
          </a:p>
        </p:txBody>
      </p:sp>
      <p:sp>
        <p:nvSpPr>
          <p:cNvPr id="26" name="Rectangle 25">
            <a:extLst>
              <a:ext uri="{FF2B5EF4-FFF2-40B4-BE49-F238E27FC236}">
                <a16:creationId xmlns:a16="http://schemas.microsoft.com/office/drawing/2014/main" id="{6D0D9716-C7AF-8941-945B-80DA44102267}"/>
              </a:ext>
            </a:extLst>
          </p:cNvPr>
          <p:cNvSpPr/>
          <p:nvPr/>
        </p:nvSpPr>
        <p:spPr>
          <a:xfrm>
            <a:off x="3981929" y="1198376"/>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1938</a:t>
            </a:r>
          </a:p>
        </p:txBody>
      </p:sp>
      <p:sp>
        <p:nvSpPr>
          <p:cNvPr id="27" name="Rectangle 26">
            <a:extLst>
              <a:ext uri="{FF2B5EF4-FFF2-40B4-BE49-F238E27FC236}">
                <a16:creationId xmlns:a16="http://schemas.microsoft.com/office/drawing/2014/main" id="{357F4629-D6C4-C54E-97D6-6618EE5FAB07}"/>
              </a:ext>
            </a:extLst>
          </p:cNvPr>
          <p:cNvSpPr/>
          <p:nvPr/>
        </p:nvSpPr>
        <p:spPr>
          <a:xfrm>
            <a:off x="3320527" y="3135065"/>
            <a:ext cx="1868182" cy="646331"/>
          </a:xfrm>
          <a:prstGeom prst="rect">
            <a:avLst/>
          </a:prstGeom>
        </p:spPr>
        <p:txBody>
          <a:bodyPr wrap="square">
            <a:spAutoFit/>
          </a:bodyPr>
          <a:lstStyle/>
          <a:p>
            <a:pPr algn="ctr"/>
            <a:r>
              <a:rPr lang="en-US" b="1" i="1" dirty="0">
                <a:solidFill>
                  <a:srgbClr val="7030A0"/>
                </a:solidFill>
                <a:latin typeface="Arial" panose="020B0604020202020204" pitchFamily="34" charset="0"/>
                <a:cs typeface="Arial" panose="020B0604020202020204" pitchFamily="34" charset="0"/>
              </a:rPr>
              <a:t>Technical Asst. at Dartmouth</a:t>
            </a:r>
          </a:p>
        </p:txBody>
      </p:sp>
      <p:cxnSp>
        <p:nvCxnSpPr>
          <p:cNvPr id="29" name="Straight Connector 28">
            <a:extLst>
              <a:ext uri="{FF2B5EF4-FFF2-40B4-BE49-F238E27FC236}">
                <a16:creationId xmlns:a16="http://schemas.microsoft.com/office/drawing/2014/main" id="{9677A6E8-92E8-654D-B4EE-847B18B79D8A}"/>
              </a:ext>
            </a:extLst>
          </p:cNvPr>
          <p:cNvCxnSpPr>
            <a:cxnSpLocks/>
          </p:cNvCxnSpPr>
          <p:nvPr/>
        </p:nvCxnSpPr>
        <p:spPr>
          <a:xfrm>
            <a:off x="10025871" y="1489762"/>
            <a:ext cx="0" cy="115016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FD6E4A9-8C25-4342-9FAA-54D2D275CF31}"/>
              </a:ext>
            </a:extLst>
          </p:cNvPr>
          <p:cNvSpPr/>
          <p:nvPr/>
        </p:nvSpPr>
        <p:spPr>
          <a:xfrm>
            <a:off x="9650167" y="1219409"/>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1989</a:t>
            </a:r>
          </a:p>
        </p:txBody>
      </p:sp>
      <p:sp>
        <p:nvSpPr>
          <p:cNvPr id="33" name="TextBox 32">
            <a:extLst>
              <a:ext uri="{FF2B5EF4-FFF2-40B4-BE49-F238E27FC236}">
                <a16:creationId xmlns:a16="http://schemas.microsoft.com/office/drawing/2014/main" id="{D27E21AE-6132-BD44-89A2-675CC6826365}"/>
              </a:ext>
            </a:extLst>
          </p:cNvPr>
          <p:cNvSpPr txBox="1"/>
          <p:nvPr/>
        </p:nvSpPr>
        <p:spPr>
          <a:xfrm>
            <a:off x="9385925" y="2599687"/>
            <a:ext cx="1313180"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House Fire</a:t>
            </a:r>
          </a:p>
        </p:txBody>
      </p:sp>
      <p:cxnSp>
        <p:nvCxnSpPr>
          <p:cNvPr id="35" name="Straight Connector 34">
            <a:extLst>
              <a:ext uri="{FF2B5EF4-FFF2-40B4-BE49-F238E27FC236}">
                <a16:creationId xmlns:a16="http://schemas.microsoft.com/office/drawing/2014/main" id="{096ED10D-ED9E-0D49-91C3-B38D014045A2}"/>
              </a:ext>
            </a:extLst>
          </p:cNvPr>
          <p:cNvCxnSpPr/>
          <p:nvPr/>
        </p:nvCxnSpPr>
        <p:spPr>
          <a:xfrm>
            <a:off x="8952108" y="5415008"/>
            <a:ext cx="0" cy="63699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DFE265A-67E4-7C4C-953E-96CA4A8EBFC1}"/>
              </a:ext>
            </a:extLst>
          </p:cNvPr>
          <p:cNvSpPr txBox="1"/>
          <p:nvPr/>
        </p:nvSpPr>
        <p:spPr>
          <a:xfrm>
            <a:off x="8053001" y="5922561"/>
            <a:ext cx="181200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Dartmouth accepts women</a:t>
            </a:r>
          </a:p>
        </p:txBody>
      </p:sp>
      <p:sp>
        <p:nvSpPr>
          <p:cNvPr id="37" name="TextBox 36">
            <a:extLst>
              <a:ext uri="{FF2B5EF4-FFF2-40B4-BE49-F238E27FC236}">
                <a16:creationId xmlns:a16="http://schemas.microsoft.com/office/drawing/2014/main" id="{B69FD97D-102A-8842-B6D6-85F8C4B9C1D3}"/>
              </a:ext>
            </a:extLst>
          </p:cNvPr>
          <p:cNvSpPr txBox="1"/>
          <p:nvPr/>
        </p:nvSpPr>
        <p:spPr>
          <a:xfrm>
            <a:off x="4270596" y="1990863"/>
            <a:ext cx="1282404" cy="923330"/>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Joins Hanover Fire Dept.</a:t>
            </a:r>
          </a:p>
        </p:txBody>
      </p:sp>
      <p:sp>
        <p:nvSpPr>
          <p:cNvPr id="38" name="TextBox 37">
            <a:extLst>
              <a:ext uri="{FF2B5EF4-FFF2-40B4-BE49-F238E27FC236}">
                <a16:creationId xmlns:a16="http://schemas.microsoft.com/office/drawing/2014/main" id="{BB81728F-170B-AB48-B44B-AEA8061561EE}"/>
              </a:ext>
            </a:extLst>
          </p:cNvPr>
          <p:cNvSpPr txBox="1"/>
          <p:nvPr/>
        </p:nvSpPr>
        <p:spPr>
          <a:xfrm>
            <a:off x="4553169" y="1188335"/>
            <a:ext cx="69762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1942</a:t>
            </a:r>
            <a:endParaRPr lang="en-US" b="1" dirty="0">
              <a:solidFill>
                <a:srgbClr val="FF0000"/>
              </a:solidFill>
              <a:latin typeface="Arial" panose="020B0604020202020204" pitchFamily="34" charset="0"/>
              <a:cs typeface="Arial" panose="020B0604020202020204" pitchFamily="34" charset="0"/>
            </a:endParaRPr>
          </a:p>
        </p:txBody>
      </p:sp>
      <p:cxnSp>
        <p:nvCxnSpPr>
          <p:cNvPr id="39" name="Straight Connector 38">
            <a:extLst>
              <a:ext uri="{FF2B5EF4-FFF2-40B4-BE49-F238E27FC236}">
                <a16:creationId xmlns:a16="http://schemas.microsoft.com/office/drawing/2014/main" id="{93EF2C58-8913-B148-94E2-40208A952366}"/>
              </a:ext>
            </a:extLst>
          </p:cNvPr>
          <p:cNvCxnSpPr>
            <a:cxnSpLocks/>
          </p:cNvCxnSpPr>
          <p:nvPr/>
        </p:nvCxnSpPr>
        <p:spPr>
          <a:xfrm>
            <a:off x="5899532" y="1462547"/>
            <a:ext cx="0" cy="2374953"/>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44A7D59-3B8B-0443-A551-59F420E87A1F}"/>
              </a:ext>
            </a:extLst>
          </p:cNvPr>
          <p:cNvSpPr txBox="1"/>
          <p:nvPr/>
        </p:nvSpPr>
        <p:spPr>
          <a:xfrm>
            <a:off x="5072684" y="3746004"/>
            <a:ext cx="1716401" cy="923330"/>
          </a:xfrm>
          <a:prstGeom prst="rect">
            <a:avLst/>
          </a:prstGeom>
          <a:noFill/>
        </p:spPr>
        <p:txBody>
          <a:bodyPr wrap="square" rtlCol="0">
            <a:spAutoFit/>
          </a:bodyPr>
          <a:lstStyle/>
          <a:p>
            <a:pPr algn="ctr"/>
            <a:r>
              <a:rPr lang="en-US" b="1" dirty="0">
                <a:solidFill>
                  <a:srgbClr val="7030A0"/>
                </a:solidFill>
                <a:latin typeface="Arial" panose="020B0604020202020204" pitchFamily="34" charset="0"/>
                <a:cs typeface="Arial" panose="020B0604020202020204" pitchFamily="34" charset="0"/>
              </a:rPr>
              <a:t>First female Assistant Professor</a:t>
            </a:r>
          </a:p>
        </p:txBody>
      </p:sp>
      <p:sp>
        <p:nvSpPr>
          <p:cNvPr id="43" name="Rectangle 42">
            <a:extLst>
              <a:ext uri="{FF2B5EF4-FFF2-40B4-BE49-F238E27FC236}">
                <a16:creationId xmlns:a16="http://schemas.microsoft.com/office/drawing/2014/main" id="{258A3E35-242C-5E49-9E39-C422A76F5855}"/>
              </a:ext>
            </a:extLst>
          </p:cNvPr>
          <p:cNvSpPr/>
          <p:nvPr/>
        </p:nvSpPr>
        <p:spPr>
          <a:xfrm>
            <a:off x="5510759" y="1187208"/>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1950</a:t>
            </a:r>
          </a:p>
        </p:txBody>
      </p:sp>
      <p:cxnSp>
        <p:nvCxnSpPr>
          <p:cNvPr id="44" name="Straight Connector 43">
            <a:extLst>
              <a:ext uri="{FF2B5EF4-FFF2-40B4-BE49-F238E27FC236}">
                <a16:creationId xmlns:a16="http://schemas.microsoft.com/office/drawing/2014/main" id="{B0C73F1A-A77E-AC47-845E-932219AAD9F5}"/>
              </a:ext>
            </a:extLst>
          </p:cNvPr>
          <p:cNvCxnSpPr>
            <a:cxnSpLocks/>
          </p:cNvCxnSpPr>
          <p:nvPr/>
        </p:nvCxnSpPr>
        <p:spPr>
          <a:xfrm>
            <a:off x="7137898" y="1522678"/>
            <a:ext cx="0" cy="15454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F38DE668-9046-DC4B-9776-7BA1030BDA81}"/>
              </a:ext>
            </a:extLst>
          </p:cNvPr>
          <p:cNvSpPr/>
          <p:nvPr/>
        </p:nvSpPr>
        <p:spPr>
          <a:xfrm>
            <a:off x="6006638" y="2962770"/>
            <a:ext cx="2334799" cy="1200329"/>
          </a:xfrm>
          <a:prstGeom prst="rect">
            <a:avLst/>
          </a:prstGeom>
        </p:spPr>
        <p:txBody>
          <a:bodyPr wrap="square">
            <a:spAutoFit/>
          </a:bodyPr>
          <a:lstStyle/>
          <a:p>
            <a:pPr algn="ctr"/>
            <a:r>
              <a:rPr lang="en-US" dirty="0">
                <a:latin typeface="Arial" panose="020B0604020202020204" pitchFamily="34" charset="0"/>
                <a:cs typeface="Arial" panose="020B0604020202020204" pitchFamily="34" charset="0"/>
              </a:rPr>
              <a:t>Woods Hole </a:t>
            </a:r>
            <a:r>
              <a:rPr lang="en-US" i="1" dirty="0" err="1">
                <a:latin typeface="Arial" panose="020B0604020202020204" pitchFamily="34" charset="0"/>
                <a:cs typeface="Arial" panose="020B0604020202020204" pitchFamily="34" charset="0"/>
              </a:rPr>
              <a:t>Croasdale</a:t>
            </a:r>
            <a:r>
              <a:rPr lang="en-US" i="1" dirty="0">
                <a:latin typeface="Arial" panose="020B0604020202020204" pitchFamily="34" charset="0"/>
                <a:cs typeface="Arial" panose="020B0604020202020204" pitchFamily="34" charset="0"/>
              </a:rPr>
              <a:t> Scholarship</a:t>
            </a:r>
          </a:p>
          <a:p>
            <a:pPr algn="ctr"/>
            <a:r>
              <a:rPr lang="en-US" dirty="0">
                <a:latin typeface="Arial" panose="020B0604020202020204" pitchFamily="34" charset="0"/>
                <a:cs typeface="Arial" panose="020B0604020202020204" pitchFamily="34" charset="0"/>
              </a:rPr>
              <a:t>established</a:t>
            </a:r>
          </a:p>
        </p:txBody>
      </p:sp>
      <p:sp>
        <p:nvSpPr>
          <p:cNvPr id="48" name="TextBox 47">
            <a:extLst>
              <a:ext uri="{FF2B5EF4-FFF2-40B4-BE49-F238E27FC236}">
                <a16:creationId xmlns:a16="http://schemas.microsoft.com/office/drawing/2014/main" id="{AC3DBE10-BCB2-244E-843B-5C67AC2E80F0}"/>
              </a:ext>
            </a:extLst>
          </p:cNvPr>
          <p:cNvSpPr txBox="1"/>
          <p:nvPr/>
        </p:nvSpPr>
        <p:spPr>
          <a:xfrm>
            <a:off x="6789085" y="1210527"/>
            <a:ext cx="69762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1963</a:t>
            </a:r>
          </a:p>
        </p:txBody>
      </p:sp>
      <p:sp>
        <p:nvSpPr>
          <p:cNvPr id="49" name="TextBox 48">
            <a:extLst>
              <a:ext uri="{FF2B5EF4-FFF2-40B4-BE49-F238E27FC236}">
                <a16:creationId xmlns:a16="http://schemas.microsoft.com/office/drawing/2014/main" id="{5DFC5AA3-D137-114E-BB12-50157E588986}"/>
              </a:ext>
            </a:extLst>
          </p:cNvPr>
          <p:cNvSpPr txBox="1"/>
          <p:nvPr/>
        </p:nvSpPr>
        <p:spPr>
          <a:xfrm>
            <a:off x="7217473" y="2064169"/>
            <a:ext cx="1051517" cy="923330"/>
          </a:xfrm>
          <a:prstGeom prst="rect">
            <a:avLst/>
          </a:prstGeom>
          <a:noFill/>
        </p:spPr>
        <p:txBody>
          <a:bodyPr wrap="square" rtlCol="0">
            <a:spAutoFit/>
          </a:bodyPr>
          <a:lstStyle/>
          <a:p>
            <a:r>
              <a:rPr lang="en-US" b="1" i="1" dirty="0">
                <a:solidFill>
                  <a:srgbClr val="7030A0"/>
                </a:solidFill>
                <a:latin typeface="Arial" panose="020B0604020202020204" pitchFamily="34" charset="0"/>
                <a:cs typeface="Arial" panose="020B0604020202020204" pitchFamily="34" charset="0"/>
              </a:rPr>
              <a:t>Assoc. Prof. w/ tenure</a:t>
            </a:r>
          </a:p>
        </p:txBody>
      </p:sp>
      <p:sp>
        <p:nvSpPr>
          <p:cNvPr id="51" name="Rectangle 50">
            <a:extLst>
              <a:ext uri="{FF2B5EF4-FFF2-40B4-BE49-F238E27FC236}">
                <a16:creationId xmlns:a16="http://schemas.microsoft.com/office/drawing/2014/main" id="{7CE495A9-7580-014B-B4D6-EF2BC45A5D30}"/>
              </a:ext>
            </a:extLst>
          </p:cNvPr>
          <p:cNvSpPr/>
          <p:nvPr/>
        </p:nvSpPr>
        <p:spPr>
          <a:xfrm>
            <a:off x="7338245" y="1200253"/>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1964</a:t>
            </a:r>
          </a:p>
        </p:txBody>
      </p:sp>
      <p:cxnSp>
        <p:nvCxnSpPr>
          <p:cNvPr id="53" name="Straight Connector 52">
            <a:extLst>
              <a:ext uri="{FF2B5EF4-FFF2-40B4-BE49-F238E27FC236}">
                <a16:creationId xmlns:a16="http://schemas.microsoft.com/office/drawing/2014/main" id="{B510873A-1CB8-4945-873A-C31463018D15}"/>
              </a:ext>
            </a:extLst>
          </p:cNvPr>
          <p:cNvCxnSpPr/>
          <p:nvPr/>
        </p:nvCxnSpPr>
        <p:spPr>
          <a:xfrm>
            <a:off x="8875119" y="1489762"/>
            <a:ext cx="0" cy="63699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65E0AAC5-9C18-0E42-9DE5-3ADA310E9559}"/>
              </a:ext>
            </a:extLst>
          </p:cNvPr>
          <p:cNvSpPr/>
          <p:nvPr/>
        </p:nvSpPr>
        <p:spPr>
          <a:xfrm>
            <a:off x="8512415" y="1223647"/>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1971</a:t>
            </a:r>
          </a:p>
        </p:txBody>
      </p:sp>
      <p:sp>
        <p:nvSpPr>
          <p:cNvPr id="55" name="TextBox 54">
            <a:extLst>
              <a:ext uri="{FF2B5EF4-FFF2-40B4-BE49-F238E27FC236}">
                <a16:creationId xmlns:a16="http://schemas.microsoft.com/office/drawing/2014/main" id="{021CA077-815E-044A-872D-15FBD0A74B12}"/>
              </a:ext>
            </a:extLst>
          </p:cNvPr>
          <p:cNvSpPr txBox="1"/>
          <p:nvPr/>
        </p:nvSpPr>
        <p:spPr>
          <a:xfrm>
            <a:off x="8488427" y="2025107"/>
            <a:ext cx="966931" cy="369332"/>
          </a:xfrm>
          <a:prstGeom prst="rect">
            <a:avLst/>
          </a:prstGeom>
          <a:noFill/>
        </p:spPr>
        <p:txBody>
          <a:bodyPr wrap="none" rtlCol="0">
            <a:spAutoFit/>
          </a:bodyPr>
          <a:lstStyle/>
          <a:p>
            <a:r>
              <a:rPr lang="en-US" b="1" i="1" dirty="0">
                <a:solidFill>
                  <a:srgbClr val="7030A0"/>
                </a:solidFill>
                <a:latin typeface="Arial" panose="020B0604020202020204" pitchFamily="34" charset="0"/>
                <a:cs typeface="Arial" panose="020B0604020202020204" pitchFamily="34" charset="0"/>
              </a:rPr>
              <a:t>Retires</a:t>
            </a:r>
          </a:p>
        </p:txBody>
      </p:sp>
      <p:sp>
        <p:nvSpPr>
          <p:cNvPr id="58" name="Rectangle 57">
            <a:extLst>
              <a:ext uri="{FF2B5EF4-FFF2-40B4-BE49-F238E27FC236}">
                <a16:creationId xmlns:a16="http://schemas.microsoft.com/office/drawing/2014/main" id="{62FAAB8B-3B18-2840-9C6C-33F9E61EEA11}"/>
              </a:ext>
            </a:extLst>
          </p:cNvPr>
          <p:cNvSpPr/>
          <p:nvPr/>
        </p:nvSpPr>
        <p:spPr>
          <a:xfrm>
            <a:off x="10374684" y="1218712"/>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1999</a:t>
            </a:r>
          </a:p>
        </p:txBody>
      </p:sp>
      <p:sp>
        <p:nvSpPr>
          <p:cNvPr id="60" name="Rectangle 59">
            <a:extLst>
              <a:ext uri="{FF2B5EF4-FFF2-40B4-BE49-F238E27FC236}">
                <a16:creationId xmlns:a16="http://schemas.microsoft.com/office/drawing/2014/main" id="{E9ED0274-471D-D441-ACDA-04C477C5DB16}"/>
              </a:ext>
            </a:extLst>
          </p:cNvPr>
          <p:cNvSpPr/>
          <p:nvPr/>
        </p:nvSpPr>
        <p:spPr>
          <a:xfrm>
            <a:off x="2163113" y="5069890"/>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1920</a:t>
            </a:r>
          </a:p>
        </p:txBody>
      </p:sp>
      <p:sp>
        <p:nvSpPr>
          <p:cNvPr id="62" name="Rectangle 61">
            <a:extLst>
              <a:ext uri="{FF2B5EF4-FFF2-40B4-BE49-F238E27FC236}">
                <a16:creationId xmlns:a16="http://schemas.microsoft.com/office/drawing/2014/main" id="{0C6A87D4-B25E-9141-90F8-CD47A4C33B07}"/>
              </a:ext>
            </a:extLst>
          </p:cNvPr>
          <p:cNvSpPr/>
          <p:nvPr/>
        </p:nvSpPr>
        <p:spPr>
          <a:xfrm>
            <a:off x="8540077" y="5114089"/>
            <a:ext cx="697627"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1972</a:t>
            </a:r>
          </a:p>
        </p:txBody>
      </p:sp>
      <p:cxnSp>
        <p:nvCxnSpPr>
          <p:cNvPr id="59" name="Straight Connector 58">
            <a:extLst>
              <a:ext uri="{FF2B5EF4-FFF2-40B4-BE49-F238E27FC236}">
                <a16:creationId xmlns:a16="http://schemas.microsoft.com/office/drawing/2014/main" id="{B9EA64A3-7E30-B44D-9F05-6ADA0256E54C}"/>
              </a:ext>
            </a:extLst>
          </p:cNvPr>
          <p:cNvCxnSpPr>
            <a:cxnSpLocks/>
          </p:cNvCxnSpPr>
          <p:nvPr/>
        </p:nvCxnSpPr>
        <p:spPr>
          <a:xfrm>
            <a:off x="8262992" y="1505170"/>
            <a:ext cx="0" cy="265792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23809D9-FA0C-A54C-8B65-52ACAE118A23}"/>
              </a:ext>
            </a:extLst>
          </p:cNvPr>
          <p:cNvSpPr txBox="1"/>
          <p:nvPr/>
        </p:nvSpPr>
        <p:spPr>
          <a:xfrm>
            <a:off x="7473742" y="4025088"/>
            <a:ext cx="1571943" cy="1200329"/>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President of Phycological Society of America</a:t>
            </a:r>
          </a:p>
        </p:txBody>
      </p:sp>
      <p:sp>
        <p:nvSpPr>
          <p:cNvPr id="57" name="TextBox 56">
            <a:extLst>
              <a:ext uri="{FF2B5EF4-FFF2-40B4-BE49-F238E27FC236}">
                <a16:creationId xmlns:a16="http://schemas.microsoft.com/office/drawing/2014/main" id="{D77B4CE0-D6E3-8647-BA52-2AA402841DEA}"/>
              </a:ext>
            </a:extLst>
          </p:cNvPr>
          <p:cNvSpPr txBox="1"/>
          <p:nvPr/>
        </p:nvSpPr>
        <p:spPr>
          <a:xfrm>
            <a:off x="2372988" y="43278"/>
            <a:ext cx="7724166"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HANNAH’S PROFESSIONAL TIMELINE</a:t>
            </a:r>
          </a:p>
        </p:txBody>
      </p:sp>
      <p:pic>
        <p:nvPicPr>
          <p:cNvPr id="3" name="Picture 2">
            <a:extLst>
              <a:ext uri="{FF2B5EF4-FFF2-40B4-BE49-F238E27FC236}">
                <a16:creationId xmlns:a16="http://schemas.microsoft.com/office/drawing/2014/main" id="{737A81D9-6C6C-B64E-B2F3-779F11FABD71}"/>
              </a:ext>
            </a:extLst>
          </p:cNvPr>
          <p:cNvPicPr>
            <a:picLocks noChangeAspect="1"/>
          </p:cNvPicPr>
          <p:nvPr/>
        </p:nvPicPr>
        <p:blipFill>
          <a:blip r:embed="rId3"/>
          <a:stretch>
            <a:fillRect/>
          </a:stretch>
        </p:blipFill>
        <p:spPr>
          <a:xfrm>
            <a:off x="3171935" y="3752889"/>
            <a:ext cx="1562005" cy="1785696"/>
          </a:xfrm>
          <a:prstGeom prst="rect">
            <a:avLst/>
          </a:prstGeom>
        </p:spPr>
      </p:pic>
      <p:pic>
        <p:nvPicPr>
          <p:cNvPr id="52" name="Picture 51">
            <a:extLst>
              <a:ext uri="{FF2B5EF4-FFF2-40B4-BE49-F238E27FC236}">
                <a16:creationId xmlns:a16="http://schemas.microsoft.com/office/drawing/2014/main" id="{DB9C2842-1FA4-1B4E-B6BA-EE6E22F2D788}"/>
              </a:ext>
            </a:extLst>
          </p:cNvPr>
          <p:cNvPicPr>
            <a:picLocks noChangeAspect="1"/>
          </p:cNvPicPr>
          <p:nvPr/>
        </p:nvPicPr>
        <p:blipFill>
          <a:blip r:embed="rId4"/>
          <a:stretch>
            <a:fillRect/>
          </a:stretch>
        </p:blipFill>
        <p:spPr>
          <a:xfrm>
            <a:off x="9210389" y="3846015"/>
            <a:ext cx="1949680" cy="1681715"/>
          </a:xfrm>
          <a:prstGeom prst="rect">
            <a:avLst/>
          </a:prstGeom>
        </p:spPr>
      </p:pic>
    </p:spTree>
    <p:extLst>
      <p:ext uri="{BB962C8B-B14F-4D97-AF65-F5344CB8AC3E}">
        <p14:creationId xmlns:p14="http://schemas.microsoft.com/office/powerpoint/2010/main" val="618206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47BE56-348C-8847-BE37-22D1ED3699F3}"/>
              </a:ext>
            </a:extLst>
          </p:cNvPr>
          <p:cNvPicPr>
            <a:picLocks noChangeAspect="1"/>
          </p:cNvPicPr>
          <p:nvPr/>
        </p:nvPicPr>
        <p:blipFill>
          <a:blip r:embed="rId3"/>
          <a:stretch>
            <a:fillRect/>
          </a:stretch>
        </p:blipFill>
        <p:spPr>
          <a:xfrm>
            <a:off x="383744" y="953084"/>
            <a:ext cx="3299567" cy="4951832"/>
          </a:xfrm>
          <a:prstGeom prst="rect">
            <a:avLst/>
          </a:prstGeom>
        </p:spPr>
      </p:pic>
      <p:pic>
        <p:nvPicPr>
          <p:cNvPr id="3" name="Picture 2">
            <a:extLst>
              <a:ext uri="{FF2B5EF4-FFF2-40B4-BE49-F238E27FC236}">
                <a16:creationId xmlns:a16="http://schemas.microsoft.com/office/drawing/2014/main" id="{8708A08E-9BE5-3F47-B025-42D9F031FFF9}"/>
              </a:ext>
            </a:extLst>
          </p:cNvPr>
          <p:cNvPicPr>
            <a:picLocks noChangeAspect="1"/>
          </p:cNvPicPr>
          <p:nvPr/>
        </p:nvPicPr>
        <p:blipFill>
          <a:blip r:embed="rId4"/>
          <a:stretch>
            <a:fillRect/>
          </a:stretch>
        </p:blipFill>
        <p:spPr>
          <a:xfrm rot="5400000">
            <a:off x="4517611" y="385656"/>
            <a:ext cx="1610895" cy="2475340"/>
          </a:xfrm>
          <a:prstGeom prst="rect">
            <a:avLst/>
          </a:prstGeom>
        </p:spPr>
      </p:pic>
      <p:sp>
        <p:nvSpPr>
          <p:cNvPr id="4" name="TextBox 3">
            <a:extLst>
              <a:ext uri="{FF2B5EF4-FFF2-40B4-BE49-F238E27FC236}">
                <a16:creationId xmlns:a16="http://schemas.microsoft.com/office/drawing/2014/main" id="{2C4FD44C-F8FB-B54E-A46B-5DE28C4EBDE4}"/>
              </a:ext>
            </a:extLst>
          </p:cNvPr>
          <p:cNvSpPr txBox="1"/>
          <p:nvPr/>
        </p:nvSpPr>
        <p:spPr>
          <a:xfrm>
            <a:off x="742148" y="5953672"/>
            <a:ext cx="2582758"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Dissertation 1935</a:t>
            </a:r>
          </a:p>
        </p:txBody>
      </p:sp>
      <p:sp>
        <p:nvSpPr>
          <p:cNvPr id="5" name="TextBox 4">
            <a:extLst>
              <a:ext uri="{FF2B5EF4-FFF2-40B4-BE49-F238E27FC236}">
                <a16:creationId xmlns:a16="http://schemas.microsoft.com/office/drawing/2014/main" id="{016FBD98-A08A-864B-A7AD-987104267A99}"/>
              </a:ext>
            </a:extLst>
          </p:cNvPr>
          <p:cNvSpPr txBox="1"/>
          <p:nvPr/>
        </p:nvSpPr>
        <p:spPr>
          <a:xfrm>
            <a:off x="3461115" y="160455"/>
            <a:ext cx="5453737"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HANNAH’S SCHOLARSHIP</a:t>
            </a:r>
          </a:p>
        </p:txBody>
      </p:sp>
      <p:pic>
        <p:nvPicPr>
          <p:cNvPr id="6" name="Picture 5">
            <a:extLst>
              <a:ext uri="{FF2B5EF4-FFF2-40B4-BE49-F238E27FC236}">
                <a16:creationId xmlns:a16="http://schemas.microsoft.com/office/drawing/2014/main" id="{DE985A9C-6273-2B44-94A5-BFB40269FF96}"/>
              </a:ext>
            </a:extLst>
          </p:cNvPr>
          <p:cNvPicPr>
            <a:picLocks noChangeAspect="1"/>
          </p:cNvPicPr>
          <p:nvPr/>
        </p:nvPicPr>
        <p:blipFill>
          <a:blip r:embed="rId5"/>
          <a:stretch>
            <a:fillRect/>
          </a:stretch>
        </p:blipFill>
        <p:spPr>
          <a:xfrm>
            <a:off x="4066438" y="2546320"/>
            <a:ext cx="2642676" cy="3765814"/>
          </a:xfrm>
          <a:prstGeom prst="rect">
            <a:avLst/>
          </a:prstGeom>
        </p:spPr>
      </p:pic>
      <p:pic>
        <p:nvPicPr>
          <p:cNvPr id="8" name="Picture 7">
            <a:extLst>
              <a:ext uri="{FF2B5EF4-FFF2-40B4-BE49-F238E27FC236}">
                <a16:creationId xmlns:a16="http://schemas.microsoft.com/office/drawing/2014/main" id="{F3B06991-9148-1C47-ACDD-DB1E27D0F108}"/>
              </a:ext>
            </a:extLst>
          </p:cNvPr>
          <p:cNvPicPr>
            <a:picLocks noChangeAspect="1"/>
          </p:cNvPicPr>
          <p:nvPr/>
        </p:nvPicPr>
        <p:blipFill>
          <a:blip r:embed="rId6"/>
          <a:stretch>
            <a:fillRect/>
          </a:stretch>
        </p:blipFill>
        <p:spPr>
          <a:xfrm>
            <a:off x="6828456" y="1813204"/>
            <a:ext cx="2693604" cy="3981421"/>
          </a:xfrm>
          <a:prstGeom prst="rect">
            <a:avLst/>
          </a:prstGeom>
        </p:spPr>
      </p:pic>
      <p:pic>
        <p:nvPicPr>
          <p:cNvPr id="9" name="Picture 8">
            <a:extLst>
              <a:ext uri="{FF2B5EF4-FFF2-40B4-BE49-F238E27FC236}">
                <a16:creationId xmlns:a16="http://schemas.microsoft.com/office/drawing/2014/main" id="{782DE9AC-8B65-5346-B241-019C9CBC9AC0}"/>
              </a:ext>
            </a:extLst>
          </p:cNvPr>
          <p:cNvPicPr>
            <a:picLocks noChangeAspect="1"/>
          </p:cNvPicPr>
          <p:nvPr/>
        </p:nvPicPr>
        <p:blipFill>
          <a:blip r:embed="rId7"/>
          <a:stretch>
            <a:fillRect/>
          </a:stretch>
        </p:blipFill>
        <p:spPr>
          <a:xfrm>
            <a:off x="9542887" y="1813204"/>
            <a:ext cx="2612951" cy="3981421"/>
          </a:xfrm>
          <a:prstGeom prst="rect">
            <a:avLst/>
          </a:prstGeom>
        </p:spPr>
      </p:pic>
      <p:sp>
        <p:nvSpPr>
          <p:cNvPr id="10" name="TextBox 9">
            <a:extLst>
              <a:ext uri="{FF2B5EF4-FFF2-40B4-BE49-F238E27FC236}">
                <a16:creationId xmlns:a16="http://schemas.microsoft.com/office/drawing/2014/main" id="{CFB3D3C3-CCEE-A74A-980F-8EA71596D806}"/>
              </a:ext>
            </a:extLst>
          </p:cNvPr>
          <p:cNvSpPr txBox="1"/>
          <p:nvPr/>
        </p:nvSpPr>
        <p:spPr>
          <a:xfrm>
            <a:off x="10048126" y="5763805"/>
            <a:ext cx="1441420" cy="369332"/>
          </a:xfrm>
          <a:prstGeom prst="rect">
            <a:avLst/>
          </a:prstGeom>
          <a:noFill/>
        </p:spPr>
        <p:txBody>
          <a:bodyPr wrap="none" rtlCol="0">
            <a:spAutoFit/>
          </a:bodyPr>
          <a:lstStyle/>
          <a:p>
            <a:r>
              <a:rPr lang="en-US" i="1" dirty="0" err="1">
                <a:latin typeface="Arial" panose="020B0604020202020204" pitchFamily="34" charset="0"/>
                <a:cs typeface="Arial" panose="020B0604020202020204" pitchFamily="34" charset="0"/>
              </a:rPr>
              <a:t>Staurastrum</a:t>
            </a:r>
            <a:endParaRPr lang="en-US" i="1"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C724CE27-4BF5-984F-91DA-127206976A1A}"/>
              </a:ext>
            </a:extLst>
          </p:cNvPr>
          <p:cNvSpPr txBox="1"/>
          <p:nvPr/>
        </p:nvSpPr>
        <p:spPr>
          <a:xfrm>
            <a:off x="7576024" y="5815173"/>
            <a:ext cx="1338828" cy="369332"/>
          </a:xfrm>
          <a:prstGeom prst="rect">
            <a:avLst/>
          </a:prstGeom>
          <a:noFill/>
        </p:spPr>
        <p:txBody>
          <a:bodyPr wrap="none" rtlCol="0">
            <a:spAutoFit/>
          </a:bodyPr>
          <a:lstStyle/>
          <a:p>
            <a:r>
              <a:rPr lang="en-US" i="1" dirty="0" err="1">
                <a:latin typeface="Arial" panose="020B0604020202020204" pitchFamily="34" charset="0"/>
                <a:cs typeface="Arial" panose="020B0604020202020204" pitchFamily="34" charset="0"/>
              </a:rPr>
              <a:t>Hyalotheca</a:t>
            </a:r>
            <a:endParaRPr lang="en-US" i="1"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F7B09BC6-48B6-9F48-89F8-F1D814F336B4}"/>
              </a:ext>
            </a:extLst>
          </p:cNvPr>
          <p:cNvSpPr txBox="1"/>
          <p:nvPr/>
        </p:nvSpPr>
        <p:spPr>
          <a:xfrm>
            <a:off x="5008140" y="6230671"/>
            <a:ext cx="69762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1994</a:t>
            </a:r>
          </a:p>
        </p:txBody>
      </p:sp>
    </p:spTree>
    <p:extLst>
      <p:ext uri="{BB962C8B-B14F-4D97-AF65-F5344CB8AC3E}">
        <p14:creationId xmlns:p14="http://schemas.microsoft.com/office/powerpoint/2010/main" val="826350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47BE56-348C-8847-BE37-22D1ED3699F3}"/>
              </a:ext>
            </a:extLst>
          </p:cNvPr>
          <p:cNvPicPr>
            <a:picLocks noChangeAspect="1"/>
          </p:cNvPicPr>
          <p:nvPr/>
        </p:nvPicPr>
        <p:blipFill>
          <a:blip r:embed="rId3"/>
          <a:stretch>
            <a:fillRect/>
          </a:stretch>
        </p:blipFill>
        <p:spPr>
          <a:xfrm>
            <a:off x="383744" y="953084"/>
            <a:ext cx="3299567" cy="4951832"/>
          </a:xfrm>
          <a:prstGeom prst="rect">
            <a:avLst/>
          </a:prstGeom>
        </p:spPr>
      </p:pic>
      <p:pic>
        <p:nvPicPr>
          <p:cNvPr id="3" name="Picture 2">
            <a:extLst>
              <a:ext uri="{FF2B5EF4-FFF2-40B4-BE49-F238E27FC236}">
                <a16:creationId xmlns:a16="http://schemas.microsoft.com/office/drawing/2014/main" id="{8708A08E-9BE5-3F47-B025-42D9F031FFF9}"/>
              </a:ext>
            </a:extLst>
          </p:cNvPr>
          <p:cNvPicPr>
            <a:picLocks noChangeAspect="1"/>
          </p:cNvPicPr>
          <p:nvPr/>
        </p:nvPicPr>
        <p:blipFill>
          <a:blip r:embed="rId4"/>
          <a:stretch>
            <a:fillRect/>
          </a:stretch>
        </p:blipFill>
        <p:spPr>
          <a:xfrm rot="5400000">
            <a:off x="4517611" y="385656"/>
            <a:ext cx="1610895" cy="2475340"/>
          </a:xfrm>
          <a:prstGeom prst="rect">
            <a:avLst/>
          </a:prstGeom>
        </p:spPr>
      </p:pic>
      <p:sp>
        <p:nvSpPr>
          <p:cNvPr id="4" name="TextBox 3">
            <a:extLst>
              <a:ext uri="{FF2B5EF4-FFF2-40B4-BE49-F238E27FC236}">
                <a16:creationId xmlns:a16="http://schemas.microsoft.com/office/drawing/2014/main" id="{2C4FD44C-F8FB-B54E-A46B-5DE28C4EBDE4}"/>
              </a:ext>
            </a:extLst>
          </p:cNvPr>
          <p:cNvSpPr txBox="1"/>
          <p:nvPr/>
        </p:nvSpPr>
        <p:spPr>
          <a:xfrm>
            <a:off x="742148" y="5953672"/>
            <a:ext cx="2582758"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Dissertation 1935</a:t>
            </a:r>
          </a:p>
        </p:txBody>
      </p:sp>
      <p:sp>
        <p:nvSpPr>
          <p:cNvPr id="5" name="TextBox 4">
            <a:extLst>
              <a:ext uri="{FF2B5EF4-FFF2-40B4-BE49-F238E27FC236}">
                <a16:creationId xmlns:a16="http://schemas.microsoft.com/office/drawing/2014/main" id="{016FBD98-A08A-864B-A7AD-987104267A99}"/>
              </a:ext>
            </a:extLst>
          </p:cNvPr>
          <p:cNvSpPr txBox="1"/>
          <p:nvPr/>
        </p:nvSpPr>
        <p:spPr>
          <a:xfrm>
            <a:off x="3461115" y="160455"/>
            <a:ext cx="5453737"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HANNAH’S SCHOLARSHIP</a:t>
            </a:r>
          </a:p>
        </p:txBody>
      </p:sp>
      <p:pic>
        <p:nvPicPr>
          <p:cNvPr id="6" name="Picture 5">
            <a:extLst>
              <a:ext uri="{FF2B5EF4-FFF2-40B4-BE49-F238E27FC236}">
                <a16:creationId xmlns:a16="http://schemas.microsoft.com/office/drawing/2014/main" id="{DE985A9C-6273-2B44-94A5-BFB40269FF96}"/>
              </a:ext>
            </a:extLst>
          </p:cNvPr>
          <p:cNvPicPr>
            <a:picLocks noChangeAspect="1"/>
          </p:cNvPicPr>
          <p:nvPr/>
        </p:nvPicPr>
        <p:blipFill>
          <a:blip r:embed="rId5"/>
          <a:stretch>
            <a:fillRect/>
          </a:stretch>
        </p:blipFill>
        <p:spPr>
          <a:xfrm>
            <a:off x="4066438" y="2546320"/>
            <a:ext cx="2642676" cy="3765814"/>
          </a:xfrm>
          <a:prstGeom prst="rect">
            <a:avLst/>
          </a:prstGeom>
        </p:spPr>
      </p:pic>
      <p:pic>
        <p:nvPicPr>
          <p:cNvPr id="8" name="Picture 7">
            <a:extLst>
              <a:ext uri="{FF2B5EF4-FFF2-40B4-BE49-F238E27FC236}">
                <a16:creationId xmlns:a16="http://schemas.microsoft.com/office/drawing/2014/main" id="{F3B06991-9148-1C47-ACDD-DB1E27D0F108}"/>
              </a:ext>
            </a:extLst>
          </p:cNvPr>
          <p:cNvPicPr>
            <a:picLocks noChangeAspect="1"/>
          </p:cNvPicPr>
          <p:nvPr/>
        </p:nvPicPr>
        <p:blipFill>
          <a:blip r:embed="rId6"/>
          <a:stretch>
            <a:fillRect/>
          </a:stretch>
        </p:blipFill>
        <p:spPr>
          <a:xfrm>
            <a:off x="6828456" y="1813204"/>
            <a:ext cx="2693604" cy="3981421"/>
          </a:xfrm>
          <a:prstGeom prst="rect">
            <a:avLst/>
          </a:prstGeom>
        </p:spPr>
      </p:pic>
      <p:pic>
        <p:nvPicPr>
          <p:cNvPr id="9" name="Picture 8">
            <a:extLst>
              <a:ext uri="{FF2B5EF4-FFF2-40B4-BE49-F238E27FC236}">
                <a16:creationId xmlns:a16="http://schemas.microsoft.com/office/drawing/2014/main" id="{782DE9AC-8B65-5346-B241-019C9CBC9AC0}"/>
              </a:ext>
            </a:extLst>
          </p:cNvPr>
          <p:cNvPicPr>
            <a:picLocks noChangeAspect="1"/>
          </p:cNvPicPr>
          <p:nvPr/>
        </p:nvPicPr>
        <p:blipFill>
          <a:blip r:embed="rId7"/>
          <a:stretch>
            <a:fillRect/>
          </a:stretch>
        </p:blipFill>
        <p:spPr>
          <a:xfrm>
            <a:off x="9542887" y="1813204"/>
            <a:ext cx="2612951" cy="3981421"/>
          </a:xfrm>
          <a:prstGeom prst="rect">
            <a:avLst/>
          </a:prstGeom>
        </p:spPr>
      </p:pic>
      <p:sp>
        <p:nvSpPr>
          <p:cNvPr id="10" name="TextBox 9">
            <a:extLst>
              <a:ext uri="{FF2B5EF4-FFF2-40B4-BE49-F238E27FC236}">
                <a16:creationId xmlns:a16="http://schemas.microsoft.com/office/drawing/2014/main" id="{CFB3D3C3-CCEE-A74A-980F-8EA71596D806}"/>
              </a:ext>
            </a:extLst>
          </p:cNvPr>
          <p:cNvSpPr txBox="1"/>
          <p:nvPr/>
        </p:nvSpPr>
        <p:spPr>
          <a:xfrm>
            <a:off x="10048126" y="5763805"/>
            <a:ext cx="1441420" cy="369332"/>
          </a:xfrm>
          <a:prstGeom prst="rect">
            <a:avLst/>
          </a:prstGeom>
          <a:noFill/>
        </p:spPr>
        <p:txBody>
          <a:bodyPr wrap="none" rtlCol="0">
            <a:spAutoFit/>
          </a:bodyPr>
          <a:lstStyle/>
          <a:p>
            <a:r>
              <a:rPr lang="en-US" i="1" dirty="0" err="1">
                <a:latin typeface="Arial" panose="020B0604020202020204" pitchFamily="34" charset="0"/>
                <a:cs typeface="Arial" panose="020B0604020202020204" pitchFamily="34" charset="0"/>
              </a:rPr>
              <a:t>Staurastrum</a:t>
            </a:r>
            <a:endParaRPr lang="en-US" i="1"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C724CE27-4BF5-984F-91DA-127206976A1A}"/>
              </a:ext>
            </a:extLst>
          </p:cNvPr>
          <p:cNvSpPr txBox="1"/>
          <p:nvPr/>
        </p:nvSpPr>
        <p:spPr>
          <a:xfrm>
            <a:off x="7576024" y="5815173"/>
            <a:ext cx="1338828" cy="369332"/>
          </a:xfrm>
          <a:prstGeom prst="rect">
            <a:avLst/>
          </a:prstGeom>
          <a:noFill/>
        </p:spPr>
        <p:txBody>
          <a:bodyPr wrap="none" rtlCol="0">
            <a:spAutoFit/>
          </a:bodyPr>
          <a:lstStyle/>
          <a:p>
            <a:r>
              <a:rPr lang="en-US" i="1" dirty="0" err="1">
                <a:latin typeface="Arial" panose="020B0604020202020204" pitchFamily="34" charset="0"/>
                <a:cs typeface="Arial" panose="020B0604020202020204" pitchFamily="34" charset="0"/>
              </a:rPr>
              <a:t>Hyalotheca</a:t>
            </a:r>
            <a:endParaRPr lang="en-US" i="1"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F7B09BC6-48B6-9F48-89F8-F1D814F336B4}"/>
              </a:ext>
            </a:extLst>
          </p:cNvPr>
          <p:cNvSpPr txBox="1"/>
          <p:nvPr/>
        </p:nvSpPr>
        <p:spPr>
          <a:xfrm>
            <a:off x="5008140" y="6230671"/>
            <a:ext cx="69762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1994</a:t>
            </a:r>
          </a:p>
        </p:txBody>
      </p:sp>
      <p:pic>
        <p:nvPicPr>
          <p:cNvPr id="13" name="Picture 12">
            <a:extLst>
              <a:ext uri="{FF2B5EF4-FFF2-40B4-BE49-F238E27FC236}">
                <a16:creationId xmlns:a16="http://schemas.microsoft.com/office/drawing/2014/main" id="{EC3B6A11-F6C4-E446-A5C2-7FFDE670D26E}"/>
              </a:ext>
            </a:extLst>
          </p:cNvPr>
          <p:cNvPicPr>
            <a:picLocks noChangeAspect="1"/>
          </p:cNvPicPr>
          <p:nvPr/>
        </p:nvPicPr>
        <p:blipFill>
          <a:blip r:embed="rId8"/>
          <a:stretch>
            <a:fillRect/>
          </a:stretch>
        </p:blipFill>
        <p:spPr>
          <a:xfrm rot="5400000">
            <a:off x="2666999" y="857250"/>
            <a:ext cx="6858000" cy="5143500"/>
          </a:xfrm>
          <a:prstGeom prst="rect">
            <a:avLst/>
          </a:prstGeom>
        </p:spPr>
      </p:pic>
    </p:spTree>
    <p:extLst>
      <p:ext uri="{BB962C8B-B14F-4D97-AF65-F5344CB8AC3E}">
        <p14:creationId xmlns:p14="http://schemas.microsoft.com/office/powerpoint/2010/main" val="300164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3"/>
            <a:extLst>
              <a:ext uri="{FF2B5EF4-FFF2-40B4-BE49-F238E27FC236}">
                <a16:creationId xmlns:a16="http://schemas.microsoft.com/office/drawing/2014/main" id="{C7751FFB-4E7F-4640-A1F0-1611B2C153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13" y="809816"/>
            <a:ext cx="2701149" cy="328074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0922D32-1A48-F94F-AB11-66C0C2D42E84}"/>
              </a:ext>
            </a:extLst>
          </p:cNvPr>
          <p:cNvSpPr txBox="1"/>
          <p:nvPr/>
        </p:nvSpPr>
        <p:spPr>
          <a:xfrm>
            <a:off x="-160616" y="4090564"/>
            <a:ext cx="3873357" cy="1754326"/>
          </a:xfrm>
          <a:prstGeom prst="rect">
            <a:avLst/>
          </a:prstGeom>
          <a:noFill/>
        </p:spPr>
        <p:txBody>
          <a:bodyPr wrap="square" rtlCol="0">
            <a:spAutoFit/>
          </a:bodyPr>
          <a:lstStyle/>
          <a:p>
            <a:pPr algn="ctr"/>
            <a:r>
              <a:rPr lang="en-US" dirty="0"/>
              <a:t>Dr. Peter Verity, Dartmouth 1975</a:t>
            </a:r>
          </a:p>
          <a:p>
            <a:pPr algn="ctr"/>
            <a:r>
              <a:rPr lang="en-US" dirty="0"/>
              <a:t>University of Rhode Island, MS, Ph.D.</a:t>
            </a:r>
          </a:p>
          <a:p>
            <a:pPr algn="ctr"/>
            <a:r>
              <a:rPr lang="en-US" dirty="0"/>
              <a:t>Skidaway Institute of Oceanography</a:t>
            </a:r>
          </a:p>
          <a:p>
            <a:pPr algn="ctr"/>
            <a:r>
              <a:rPr lang="en-US" dirty="0"/>
              <a:t>University of Georgia</a:t>
            </a:r>
          </a:p>
          <a:p>
            <a:pPr algn="ctr"/>
            <a:r>
              <a:rPr lang="en-US" dirty="0"/>
              <a:t>microzooplankton, climate change, harmful algae</a:t>
            </a:r>
          </a:p>
        </p:txBody>
      </p:sp>
      <p:pic>
        <p:nvPicPr>
          <p:cNvPr id="1028" name="Picture 4" descr="Ken Wagner">
            <a:extLst>
              <a:ext uri="{FF2B5EF4-FFF2-40B4-BE49-F238E27FC236}">
                <a16:creationId xmlns:a16="http://schemas.microsoft.com/office/drawing/2014/main" id="{9F4EF10F-4916-3A44-91D0-843DDF1AC1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0202" y="594157"/>
            <a:ext cx="1895898" cy="189589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C0CE781-2432-AF41-86F5-21E6A4E517B6}"/>
              </a:ext>
            </a:extLst>
          </p:cNvPr>
          <p:cNvSpPr txBox="1"/>
          <p:nvPr/>
        </p:nvSpPr>
        <p:spPr>
          <a:xfrm>
            <a:off x="4218537" y="2613620"/>
            <a:ext cx="3504441" cy="1754326"/>
          </a:xfrm>
          <a:prstGeom prst="rect">
            <a:avLst/>
          </a:prstGeom>
          <a:noFill/>
        </p:spPr>
        <p:txBody>
          <a:bodyPr wrap="square" rtlCol="0">
            <a:spAutoFit/>
          </a:bodyPr>
          <a:lstStyle/>
          <a:p>
            <a:pPr algn="ctr"/>
            <a:r>
              <a:rPr lang="en-US" dirty="0"/>
              <a:t>Dr. Ken Wagner, Dartmouth 1977</a:t>
            </a:r>
          </a:p>
          <a:p>
            <a:pPr algn="ctr"/>
            <a:r>
              <a:rPr lang="en-US" dirty="0"/>
              <a:t>Water Resource Manager</a:t>
            </a:r>
          </a:p>
          <a:p>
            <a:pPr algn="ctr"/>
            <a:r>
              <a:rPr lang="en-US" dirty="0"/>
              <a:t>Editor-in-Chief</a:t>
            </a:r>
          </a:p>
          <a:p>
            <a:pPr algn="ctr"/>
            <a:r>
              <a:rPr lang="en-US" dirty="0"/>
              <a:t>Lake and Reservoir Management</a:t>
            </a:r>
          </a:p>
          <a:p>
            <a:pPr algn="ctr"/>
            <a:r>
              <a:rPr lang="en-US" dirty="0"/>
              <a:t>North Atlantic Lake Management Society</a:t>
            </a:r>
          </a:p>
        </p:txBody>
      </p:sp>
      <p:sp>
        <p:nvSpPr>
          <p:cNvPr id="4" name="TextBox 3">
            <a:extLst>
              <a:ext uri="{FF2B5EF4-FFF2-40B4-BE49-F238E27FC236}">
                <a16:creationId xmlns:a16="http://schemas.microsoft.com/office/drawing/2014/main" id="{CA50109A-8C80-6F43-9A51-A4DE2068A889}"/>
              </a:ext>
            </a:extLst>
          </p:cNvPr>
          <p:cNvSpPr txBox="1"/>
          <p:nvPr/>
        </p:nvSpPr>
        <p:spPr>
          <a:xfrm>
            <a:off x="8228774" y="4090564"/>
            <a:ext cx="3636119" cy="2031325"/>
          </a:xfrm>
          <a:prstGeom prst="rect">
            <a:avLst/>
          </a:prstGeom>
          <a:noFill/>
        </p:spPr>
        <p:txBody>
          <a:bodyPr wrap="square" rtlCol="0">
            <a:spAutoFit/>
          </a:bodyPr>
          <a:lstStyle/>
          <a:p>
            <a:pPr algn="ctr"/>
            <a:r>
              <a:rPr lang="en-US" dirty="0"/>
              <a:t>Dr. George </a:t>
            </a:r>
            <a:r>
              <a:rPr lang="en-US" dirty="0" err="1"/>
              <a:t>Bullerjahn</a:t>
            </a:r>
            <a:r>
              <a:rPr lang="en-US" dirty="0"/>
              <a:t>, Dartmouth 1977</a:t>
            </a:r>
          </a:p>
          <a:p>
            <a:pPr algn="ctr"/>
            <a:r>
              <a:rPr lang="en-US" dirty="0"/>
              <a:t>University of Virginia Ph.D. 1984</a:t>
            </a:r>
          </a:p>
          <a:p>
            <a:pPr algn="ctr"/>
            <a:r>
              <a:rPr lang="en-US" dirty="0"/>
              <a:t>Distinguished Research Professor</a:t>
            </a:r>
          </a:p>
          <a:p>
            <a:pPr algn="ctr"/>
            <a:r>
              <a:rPr lang="en-US" dirty="0"/>
              <a:t>Bowling Green State University</a:t>
            </a:r>
          </a:p>
          <a:p>
            <a:pPr algn="ctr"/>
            <a:r>
              <a:rPr lang="en-US" dirty="0"/>
              <a:t>Director, Lake Erie Center for Fresh Waters and Human Health</a:t>
            </a:r>
          </a:p>
        </p:txBody>
      </p:sp>
      <p:sp>
        <p:nvSpPr>
          <p:cNvPr id="5" name="TextBox 4">
            <a:extLst>
              <a:ext uri="{FF2B5EF4-FFF2-40B4-BE49-F238E27FC236}">
                <a16:creationId xmlns:a16="http://schemas.microsoft.com/office/drawing/2014/main" id="{53447D63-7545-AE4F-B579-E57128116076}"/>
              </a:ext>
            </a:extLst>
          </p:cNvPr>
          <p:cNvSpPr txBox="1"/>
          <p:nvPr/>
        </p:nvSpPr>
        <p:spPr>
          <a:xfrm>
            <a:off x="2114866" y="-53812"/>
            <a:ext cx="8258158"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PAST THESIS STUDENTS AND MENTEES</a:t>
            </a:r>
          </a:p>
        </p:txBody>
      </p:sp>
      <p:pic>
        <p:nvPicPr>
          <p:cNvPr id="1031" name="Picture 7" descr="Bullerjahn">
            <a:extLst>
              <a:ext uri="{FF2B5EF4-FFF2-40B4-BE49-F238E27FC236}">
                <a16:creationId xmlns:a16="http://schemas.microsoft.com/office/drawing/2014/main" id="{7E4A7F9A-895C-344A-B382-AF6C128B8E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08748" y="670389"/>
            <a:ext cx="2619027" cy="328074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F41CBD1-B55B-174C-B41D-96605E2C7C6A}"/>
              </a:ext>
            </a:extLst>
          </p:cNvPr>
          <p:cNvSpPr txBox="1"/>
          <p:nvPr/>
        </p:nvSpPr>
        <p:spPr>
          <a:xfrm>
            <a:off x="3868100" y="5877593"/>
            <a:ext cx="4185505" cy="923330"/>
          </a:xfrm>
          <a:prstGeom prst="rect">
            <a:avLst/>
          </a:prstGeom>
          <a:noFill/>
        </p:spPr>
        <p:txBody>
          <a:bodyPr wrap="none" rtlCol="0">
            <a:spAutoFit/>
          </a:bodyPr>
          <a:lstStyle/>
          <a:p>
            <a:pPr algn="ctr"/>
            <a:r>
              <a:rPr lang="en-US" dirty="0"/>
              <a:t>Dr. Celia Chen, Dartmouth 1978, 1994</a:t>
            </a:r>
          </a:p>
          <a:p>
            <a:pPr algn="ctr"/>
            <a:r>
              <a:rPr lang="en-US" dirty="0"/>
              <a:t>Research Professor</a:t>
            </a:r>
          </a:p>
          <a:p>
            <a:pPr algn="ctr"/>
            <a:r>
              <a:rPr lang="en-US" dirty="0"/>
              <a:t>Director, Dartmouth Toxic Metals Program</a:t>
            </a:r>
          </a:p>
        </p:txBody>
      </p:sp>
      <p:pic>
        <p:nvPicPr>
          <p:cNvPr id="9" name="Picture 8">
            <a:extLst>
              <a:ext uri="{FF2B5EF4-FFF2-40B4-BE49-F238E27FC236}">
                <a16:creationId xmlns:a16="http://schemas.microsoft.com/office/drawing/2014/main" id="{E18A8F3A-8D3C-8D46-9FA6-01B4ADA031FA}"/>
              </a:ext>
            </a:extLst>
          </p:cNvPr>
          <p:cNvPicPr>
            <a:picLocks noChangeAspect="1"/>
          </p:cNvPicPr>
          <p:nvPr/>
        </p:nvPicPr>
        <p:blipFill>
          <a:blip r:embed="rId7"/>
          <a:stretch>
            <a:fillRect/>
          </a:stretch>
        </p:blipFill>
        <p:spPr>
          <a:xfrm>
            <a:off x="4910201" y="4415577"/>
            <a:ext cx="2054269" cy="1540702"/>
          </a:xfrm>
          <a:prstGeom prst="rect">
            <a:avLst/>
          </a:prstGeom>
        </p:spPr>
      </p:pic>
    </p:spTree>
    <p:extLst>
      <p:ext uri="{BB962C8B-B14F-4D97-AF65-F5344CB8AC3E}">
        <p14:creationId xmlns:p14="http://schemas.microsoft.com/office/powerpoint/2010/main" val="1831974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810B3-A82F-1645-9474-8C76E0D76E46}"/>
              </a:ext>
            </a:extLst>
          </p:cNvPr>
          <p:cNvSpPr>
            <a:spLocks noGrp="1"/>
          </p:cNvSpPr>
          <p:nvPr>
            <p:ph type="ctrTitle"/>
          </p:nvPr>
        </p:nvSpPr>
        <p:spPr>
          <a:xfrm>
            <a:off x="1600200" y="2429608"/>
            <a:ext cx="8991600" cy="1645920"/>
          </a:xfrm>
        </p:spPr>
        <p:txBody>
          <a:bodyPr/>
          <a:lstStyle/>
          <a:p>
            <a:r>
              <a:rPr lang="en-US" dirty="0"/>
              <a:t>“she had the misfortune of being a woman.”</a:t>
            </a:r>
          </a:p>
        </p:txBody>
      </p:sp>
      <p:sp>
        <p:nvSpPr>
          <p:cNvPr id="3" name="Subtitle 2">
            <a:extLst>
              <a:ext uri="{FF2B5EF4-FFF2-40B4-BE49-F238E27FC236}">
                <a16:creationId xmlns:a16="http://schemas.microsoft.com/office/drawing/2014/main" id="{2AE6C6CE-6F7A-D747-B04B-EA4A6954B092}"/>
              </a:ext>
            </a:extLst>
          </p:cNvPr>
          <p:cNvSpPr>
            <a:spLocks noGrp="1"/>
          </p:cNvSpPr>
          <p:nvPr>
            <p:ph type="subTitle" idx="1"/>
          </p:nvPr>
        </p:nvSpPr>
        <p:spPr>
          <a:xfrm>
            <a:off x="2695194" y="4581149"/>
            <a:ext cx="6801612" cy="1239894"/>
          </a:xfrm>
        </p:spPr>
        <p:txBody>
          <a:bodyPr/>
          <a:lstStyle/>
          <a:p>
            <a:r>
              <a:rPr lang="en-US" dirty="0"/>
              <a:t>THE HANNAH CROASDALE STORY</a:t>
            </a:r>
          </a:p>
        </p:txBody>
      </p:sp>
    </p:spTree>
    <p:extLst>
      <p:ext uri="{BB962C8B-B14F-4D97-AF65-F5344CB8AC3E}">
        <p14:creationId xmlns:p14="http://schemas.microsoft.com/office/powerpoint/2010/main" val="4131792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D32D2-D98F-DE48-8D15-B86204BD81E0}"/>
              </a:ext>
            </a:extLst>
          </p:cNvPr>
          <p:cNvSpPr>
            <a:spLocks noGrp="1"/>
          </p:cNvSpPr>
          <p:nvPr>
            <p:ph type="title"/>
          </p:nvPr>
        </p:nvSpPr>
        <p:spPr>
          <a:xfrm>
            <a:off x="1600200" y="4352465"/>
            <a:ext cx="8991600" cy="1645920"/>
          </a:xfrm>
        </p:spPr>
        <p:txBody>
          <a:bodyPr/>
          <a:lstStyle/>
          <a:p>
            <a:r>
              <a:rPr lang="en-US" dirty="0"/>
              <a:t>Dartmouth, 1960</a:t>
            </a:r>
          </a:p>
        </p:txBody>
      </p:sp>
      <p:pic>
        <p:nvPicPr>
          <p:cNvPr id="5" name="Picture 4">
            <a:extLst>
              <a:ext uri="{FF2B5EF4-FFF2-40B4-BE49-F238E27FC236}">
                <a16:creationId xmlns:a16="http://schemas.microsoft.com/office/drawing/2014/main" id="{095FC25A-69AF-5945-8300-7D96F1A33AF3}"/>
              </a:ext>
            </a:extLst>
          </p:cNvPr>
          <p:cNvPicPr>
            <a:picLocks noChangeAspect="1"/>
          </p:cNvPicPr>
          <p:nvPr/>
        </p:nvPicPr>
        <p:blipFill>
          <a:blip r:embed="rId2"/>
          <a:stretch>
            <a:fillRect/>
          </a:stretch>
        </p:blipFill>
        <p:spPr>
          <a:xfrm>
            <a:off x="1524000" y="322265"/>
            <a:ext cx="9144000" cy="3721100"/>
          </a:xfrm>
          <a:prstGeom prst="rect">
            <a:avLst/>
          </a:prstGeom>
        </p:spPr>
      </p:pic>
    </p:spTree>
    <p:extLst>
      <p:ext uri="{BB962C8B-B14F-4D97-AF65-F5344CB8AC3E}">
        <p14:creationId xmlns:p14="http://schemas.microsoft.com/office/powerpoint/2010/main" val="3838729765"/>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1017</TotalTime>
  <Words>989</Words>
  <Application>Microsoft Macintosh PowerPoint</Application>
  <PresentationFormat>Widescreen</PresentationFormat>
  <Paragraphs>132</Paragraphs>
  <Slides>14</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Gill Sans MT</vt:lpstr>
      <vt:lpstr>Parcel</vt:lpstr>
      <vt:lpstr>HANNAH CROASDALE:  An Extraordinary (FEMALE) Mentor</vt:lpstr>
      <vt:lpstr>PowerPoint Presentation</vt:lpstr>
      <vt:lpstr>PowerPoint Presentation</vt:lpstr>
      <vt:lpstr>PowerPoint Presentation</vt:lpstr>
      <vt:lpstr>PowerPoint Presentation</vt:lpstr>
      <vt:lpstr>PowerPoint Presentation</vt:lpstr>
      <vt:lpstr>PowerPoint Presentation</vt:lpstr>
      <vt:lpstr>“she had the misfortune of being a woman.”</vt:lpstr>
      <vt:lpstr>Dartmouth, 1960</vt:lpstr>
      <vt:lpstr>PowerPoint Presentation</vt:lpstr>
      <vt:lpstr>Female mentors</vt:lpstr>
      <vt:lpstr>Male allies</vt:lpstr>
      <vt:lpstr>Quantifiable field</vt:lpstr>
      <vt:lpstr>Mentor for generations,  low expectations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HANNAH CROASDALE:  An Extraordinary FEMALE Mentor</dc:title>
  <dc:creator>Celia Y. Chen</dc:creator>
  <cp:lastModifiedBy>Celia Y. Chen</cp:lastModifiedBy>
  <cp:revision>18</cp:revision>
  <dcterms:created xsi:type="dcterms:W3CDTF">2019-10-24T18:10:23Z</dcterms:created>
  <dcterms:modified xsi:type="dcterms:W3CDTF">2019-11-03T22:41:22Z</dcterms:modified>
</cp:coreProperties>
</file>