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16" r:id="rId2"/>
    <p:sldId id="317" r:id="rId3"/>
    <p:sldId id="315" r:id="rId4"/>
    <p:sldId id="282" r:id="rId5"/>
    <p:sldId id="313" r:id="rId6"/>
    <p:sldId id="314" r:id="rId7"/>
    <p:sldId id="31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13"/>
    <p:restoredTop sz="94694"/>
  </p:normalViewPr>
  <p:slideViewPr>
    <p:cSldViewPr snapToGrid="0" snapToObjects="1">
      <p:cViewPr varScale="1">
        <p:scale>
          <a:sx n="80" d="100"/>
          <a:sy n="80" d="100"/>
        </p:scale>
        <p:origin x="200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2752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6FEFC7-E96D-9148-888E-7C0F56329665}" type="datetimeFigureOut">
              <a:rPr lang="en-US" smtClean="0"/>
              <a:t>11/8/19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E5D6D-6413-AD49-8793-0CBA667C2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858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1998, I had one of my honors students tell me she had never had a science class at Dartmouth that was taught by a woman.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CE5D6D-6413-AD49-8793-0CBA667C2E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7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xmlns="" id="{C5515BF3-200E-B34F-B287-2532572EAE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Text Box 3">
            <a:extLst>
              <a:ext uri="{FF2B5EF4-FFF2-40B4-BE49-F238E27FC236}">
                <a16:creationId xmlns:a16="http://schemas.microsoft.com/office/drawing/2014/main" xmlns="" id="{ACC2C44A-212C-574F-9AEF-D577F0B46C5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946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82475-B616-B247-85EC-D1DA442B8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4CFE88D-7755-2944-A57D-E543B0797C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2A4F04D-B1E0-9E4B-8E2A-E46DD6F53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2227400-3D0E-674D-B466-67E55C6E9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846369-01AB-5745-B7FB-66384B571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57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786320-BA70-1144-87E9-D4857C359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14FE71D-5456-FE4A-9617-8679F46CE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0FA84D-42D7-C149-AA77-00F2ED6FE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D249BA9-CF17-E940-ADCD-9EB0A4948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8BE6EF-C5EB-5A42-BE5A-1A8CA4A84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06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9E2167A-E3DA-2E44-A51A-1B0FC8E68D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4907D86-06BE-194D-AE39-5735D8EDB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DF9229-2C52-454E-AE3D-E1EF7EDB6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7911BDA-5703-2142-B773-D480EBB0D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ECBEB6-6DA3-B944-B7AE-4D251C2DE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400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FE6341-2C7E-AD48-A55A-60F01E16E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FD3300-67B8-AA4B-9818-5F2A00D59F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7502FD2-EFE0-F349-89EA-71F6DA8E8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666665-54F6-D74A-9F48-167C0DE06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921DE75-1E40-7F4A-90AA-6D84652AB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913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CF8E49-B0F6-A946-B119-1D204BE19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D895D8C-7811-DD44-8EA5-ED27A2DD37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1AC33E-E458-4343-97DD-B02C8C7A6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B17F9A2-A7D7-C147-BC0E-17A704482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67C69D3-BC9C-9148-9660-6F7E35686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135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E3F2B4-0D16-8B4D-8597-7BD0A44FA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4E647E-11F3-CB49-A259-6086028737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74EF6C7-4048-9543-864E-E69998D6E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04C3D94-B15C-BE43-80BF-C360B2B73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E774CEC-E580-6B49-8FE5-EEF26AA0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6CC51FF-4D54-8840-95EF-904FB77B0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3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565F6B-ACAF-6143-84E9-BCD82499E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C43A962-B102-8442-9F23-B4CD8D1FC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98FACE3-2A05-4140-8726-AAC20334D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BF58753-AE55-3141-B38A-D5AAC91BC5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A875C8B-F021-D340-BA24-090F4D8A53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5B5CBCD-AA34-274D-A38A-FA354FF2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2BE5C83-8DB2-B742-8133-2F84D81CC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77E114F-8808-1842-B6FE-03EE8CA8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4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CF28A1-4D95-D54C-A9BF-1440F7480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C0890BA-610A-4348-A06E-6DFF83030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CBDB657-6D0E-0647-81EF-70A685313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B487288-947A-2544-8139-AC4D82A6C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761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C421C13-32BE-D54E-BEBD-33E1E25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716FB01-46BD-4543-98AE-D179CB1B0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A4ADB5F-B1A3-9942-A928-A14516C71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90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93B4F9-B567-E541-B73E-0A36B99A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29D87A7-EA25-F648-AA51-0A160CF18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0D4908B-2F4B-6B47-A574-BE7569E5DA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61408D5-960A-764D-AAEE-D1603D2F5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4A700C8-24D3-8C46-93DA-754AEDA70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7B31ED2-2A7F-6A48-A631-26BE5AF71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543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1ABF76-0980-F340-A535-3537EECB4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B38A1F2-7950-314C-8D77-BCFDC7159D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23C6B13-3432-3143-BD78-E36B8BE682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CD3EA9B-13E7-D74B-A5DA-D5FA1FC46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ABC5592-80A8-6B40-9624-69F25208F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B74BF16-C849-6A41-B903-B143A0B65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91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CA6BD5E-F3A4-AF4C-AB8B-C7657161F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7C2AA9E-EFCB-A44A-9290-E56D73957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3A08744-C635-C243-AC84-43F5E2D9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77573-1446-C248-9042-158B04FB717B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7C07845-4D63-594C-B48D-7D6CFCCFD9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29DAB2A-4960-FA4A-878F-4097F450DB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AD63-E785-F54D-A213-8B601F866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76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g"/><Relationship Id="rId20" Type="http://schemas.openxmlformats.org/officeDocument/2006/relationships/image" Target="../media/image19.jpg"/><Relationship Id="rId21" Type="http://schemas.openxmlformats.org/officeDocument/2006/relationships/image" Target="../media/image20.jpg"/><Relationship Id="rId22" Type="http://schemas.openxmlformats.org/officeDocument/2006/relationships/image" Target="../media/image21.jpg"/><Relationship Id="rId23" Type="http://schemas.openxmlformats.org/officeDocument/2006/relationships/image" Target="../media/image22.jpg"/><Relationship Id="rId10" Type="http://schemas.openxmlformats.org/officeDocument/2006/relationships/image" Target="../media/image9.jpg"/><Relationship Id="rId11" Type="http://schemas.openxmlformats.org/officeDocument/2006/relationships/image" Target="../media/image10.jpg"/><Relationship Id="rId12" Type="http://schemas.openxmlformats.org/officeDocument/2006/relationships/image" Target="../media/image11.jpg"/><Relationship Id="rId13" Type="http://schemas.openxmlformats.org/officeDocument/2006/relationships/image" Target="../media/image12.jpg"/><Relationship Id="rId14" Type="http://schemas.openxmlformats.org/officeDocument/2006/relationships/image" Target="../media/image13.JPG"/><Relationship Id="rId15" Type="http://schemas.openxmlformats.org/officeDocument/2006/relationships/image" Target="../media/image14.jpg"/><Relationship Id="rId16" Type="http://schemas.openxmlformats.org/officeDocument/2006/relationships/image" Target="../media/image15.jpg"/><Relationship Id="rId17" Type="http://schemas.openxmlformats.org/officeDocument/2006/relationships/image" Target="../media/image16.jpg"/><Relationship Id="rId18" Type="http://schemas.openxmlformats.org/officeDocument/2006/relationships/image" Target="../media/image17.jpg"/><Relationship Id="rId19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jpg"/><Relationship Id="rId8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sites.dartmouth.edu/toxmetal/files/2019/02/image_149-2ahxttp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g"/><Relationship Id="rId5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32.jpg"/><Relationship Id="rId5" Type="http://schemas.openxmlformats.org/officeDocument/2006/relationships/image" Target="../media/image33.jpg"/><Relationship Id="rId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FB06B1-D5E6-044E-BC05-6E8E9FBD3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0704" y="178903"/>
            <a:ext cx="6082748" cy="55659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Biological Sciences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9FB4BE9-509A-4E47-ADAA-D398DA88A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151" y="1141359"/>
            <a:ext cx="10486231" cy="1394757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I joined, I was the second woman in the department.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 we have 8 women in a department with 24 faculty members.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Picture is our “high” point (2013):  9 women faculty members!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F8C549B-59D2-5647-A1EC-59C87CD06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716" y="2649071"/>
            <a:ext cx="5729294" cy="410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853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A45660-9B39-1543-8B27-B4724FC10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352" y="159637"/>
            <a:ext cx="7674205" cy="1070906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are other science departments at Dartmouth doing in 2019?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AB3C57-7CB8-8D4F-999C-9D232E83D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027330"/>
            <a:ext cx="6100481" cy="2679141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Chemistry:  3 female faculty out of 13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Physics: 5 female faculty out of 23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Science:  2 out of 22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Mathematics:  6 out of 23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Earth Sciences:  5 out of 12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Engineering: 6 out of 39</a:t>
            </a:r>
            <a:endParaRPr lang="en-US" dirty="0"/>
          </a:p>
          <a:p>
            <a:endParaRPr lang="en-US" dirty="0"/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xmlns="" id="{79F1009D-5AA7-4240-8264-97F4C279E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87" y="219335"/>
            <a:ext cx="948042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828BDA6-71F9-7344-95A7-9185B4B3CA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5257" y="563885"/>
            <a:ext cx="948041" cy="11887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CB06E82-5D9E-A74F-AC3F-D45406AA61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7736" y="2662232"/>
            <a:ext cx="948041" cy="11887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494C13C-0809-B045-A7B8-A30FB731B6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401535" y="4731386"/>
            <a:ext cx="948041" cy="11887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010AEA7-71CA-0241-9C95-1BDA868F19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95" y="4636823"/>
            <a:ext cx="952757" cy="11887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C8D73DA5-B3A1-3243-A8B8-ADDDBA3429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9755537" y="3636682"/>
            <a:ext cx="948040" cy="11887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2FD77F15-DBF4-6F42-BCC3-15D9CF189F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6349576" y="4203075"/>
            <a:ext cx="948041" cy="118872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082A6E77-D747-E241-B2F9-678AA5A9BD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90789" y="4419595"/>
            <a:ext cx="1020967" cy="128016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63B6E19-B52D-E34E-BFC2-235AC83C446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69905" y="681037"/>
            <a:ext cx="952757" cy="11887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BD2EFB5D-C5D8-6244-BBC2-E628ABEAA6C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3706" y="5430590"/>
            <a:ext cx="948041" cy="118872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9FE90AD-E50E-7845-82B6-A16586EAC86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61968" y="4956870"/>
            <a:ext cx="860658" cy="11887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1C2F726C-C566-614A-B4F4-E14464E26546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-1" t="4489" r="60684"/>
          <a:stretch/>
        </p:blipFill>
        <p:spPr>
          <a:xfrm>
            <a:off x="7448817" y="4110090"/>
            <a:ext cx="2191531" cy="112109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7ABF327A-0A78-F845-974E-E1CD94906F1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62347" y="1756845"/>
            <a:ext cx="1283519" cy="102766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C8640F4A-5683-8644-962F-466055A72AA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538992" y="5699755"/>
            <a:ext cx="952757" cy="118872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40FC60DB-5FD7-C24A-9D86-D70633B97E4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32400" y="5558107"/>
            <a:ext cx="968609" cy="120849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3CA24AF-78C3-D74A-8900-EA8A0578A53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316503" y="2945924"/>
            <a:ext cx="949407" cy="11887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AF3E3352-3E6B-EE4C-A113-80136F231EE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flipH="1">
            <a:off x="7916223" y="1781211"/>
            <a:ext cx="952756" cy="118872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BE9B69EB-361F-3348-9BA9-0DFD49C32F3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419431" y="5293906"/>
            <a:ext cx="952757" cy="118872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D5684959-CB90-FB47-8C55-563777866E94}"/>
              </a:ext>
            </a:extLst>
          </p:cNvPr>
          <p:cNvSpPr txBox="1"/>
          <p:nvPr/>
        </p:nvSpPr>
        <p:spPr>
          <a:xfrm>
            <a:off x="2422662" y="5888266"/>
            <a:ext cx="4669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22% female faculty in the sciences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811E2CE-CA63-AB45-BB84-053E270F4BA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971747" y="4694404"/>
            <a:ext cx="837506" cy="11887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413915E-99BE-DB4A-B41B-1A36E40F487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815413" y="838610"/>
            <a:ext cx="837129" cy="11887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2601A6A-4FCD-B84D-9E23-273546ADA54F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882958" y="2987982"/>
            <a:ext cx="825500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20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/>
            <a:extLst>
              <a:ext uri="{FF2B5EF4-FFF2-40B4-BE49-F238E27FC236}">
                <a16:creationId xmlns:a16="http://schemas.microsoft.com/office/drawing/2014/main" xmlns="" id="{33091259-1F46-704D-90A4-88C03E9B7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858" y="191550"/>
            <a:ext cx="2471908" cy="358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7F44F8D-755D-0643-B01B-121D5ADA488E}"/>
              </a:ext>
            </a:extLst>
          </p:cNvPr>
          <p:cNvSpPr txBox="1"/>
          <p:nvPr/>
        </p:nvSpPr>
        <p:spPr>
          <a:xfrm>
            <a:off x="1029305" y="1060801"/>
            <a:ext cx="829041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Women in Science Program founded in 1990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Karen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Wetterhahn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Carol Muller</a:t>
            </a: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Lunches for women faculty</a:t>
            </a:r>
          </a:p>
          <a:p>
            <a:endParaRPr 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33ABB91-5764-2F41-A490-21AE4FD24A84}"/>
              </a:ext>
            </a:extLst>
          </p:cNvPr>
          <p:cNvSpPr txBox="1"/>
          <p:nvPr/>
        </p:nvSpPr>
        <p:spPr>
          <a:xfrm>
            <a:off x="3806687" y="476026"/>
            <a:ext cx="3486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Karen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Wetterhahn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0CBD0F1-1A19-9E4D-AAF2-D39F3EBC952D}"/>
              </a:ext>
            </a:extLst>
          </p:cNvPr>
          <p:cNvSpPr/>
          <p:nvPr/>
        </p:nvSpPr>
        <p:spPr>
          <a:xfrm>
            <a:off x="4048204" y="4042873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“When I was appointed Associate Dean of the Faculty for the sciences, one of the areas I wanted to focus on was women in the sciences. Having been the only tenured woman in the sciences for many years, I felt it was important to build an environment at Dartmouth conducive to the success for women in scientific areas.”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FD31A8B-571A-1B4E-9A29-7939DAFE2D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619" y="5031139"/>
            <a:ext cx="2727511" cy="153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3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26">
            <a:extLst>
              <a:ext uri="{FF2B5EF4-FFF2-40B4-BE49-F238E27FC236}">
                <a16:creationId xmlns:a16="http://schemas.microsoft.com/office/drawing/2014/main" xmlns="" id="{4E182D5A-51B5-8540-98ED-D58145A6AC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05463" y="219425"/>
            <a:ext cx="3867940" cy="1658470"/>
          </a:xfrm>
        </p:spPr>
        <p:txBody>
          <a:bodyPr/>
          <a:lstStyle/>
          <a:p>
            <a:pPr eaLnBrk="1" hangingPunct="1"/>
            <a:r>
              <a:rPr lang="en-US" altLang="en-US" sz="4000" b="1" dirty="0">
                <a:latin typeface="Times New Roman" panose="02020603050405020304" pitchFamily="18" charset="0"/>
              </a:rPr>
              <a:t>Claims </a:t>
            </a:r>
            <a:r>
              <a:rPr lang="en-US" altLang="en-US" sz="4000" b="1">
                <a:latin typeface="Times New Roman" panose="02020603050405020304" pitchFamily="18" charset="0"/>
              </a:rPr>
              <a:t>to Fame</a:t>
            </a:r>
            <a:endParaRPr lang="en-US" altLang="en-US" dirty="0"/>
          </a:p>
        </p:txBody>
      </p:sp>
      <p:sp>
        <p:nvSpPr>
          <p:cNvPr id="54275" name="Rectangle 1027">
            <a:extLst>
              <a:ext uri="{FF2B5EF4-FFF2-40B4-BE49-F238E27FC236}">
                <a16:creationId xmlns:a16="http://schemas.microsoft.com/office/drawing/2014/main" xmlns="" id="{520D3AB4-7273-E540-A573-F81D793204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6521" y="2120153"/>
            <a:ext cx="7924800" cy="22098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en-US" b="1" dirty="0">
                <a:latin typeface="Times New Roman" panose="02020603050405020304" pitchFamily="18" charset="0"/>
              </a:rPr>
              <a:t>First woman to chair a science department in the history of Dartmouth College</a:t>
            </a:r>
          </a:p>
          <a:p>
            <a:pPr lvl="1" eaLnBrk="1" hangingPunct="1">
              <a:lnSpc>
                <a:spcPct val="100000"/>
              </a:lnSpc>
            </a:pPr>
            <a:r>
              <a:rPr lang="en-US" altLang="en-US" b="1" dirty="0">
                <a:latin typeface="Times New Roman" panose="02020603050405020304" pitchFamily="18" charset="0"/>
              </a:rPr>
              <a:t>Dartmouth was founded 1769</a:t>
            </a:r>
          </a:p>
          <a:p>
            <a:pPr lvl="1" eaLnBrk="1" hangingPunct="1">
              <a:lnSpc>
                <a:spcPct val="100000"/>
              </a:lnSpc>
            </a:pPr>
            <a:r>
              <a:rPr lang="en-US" altLang="en-US" b="1" dirty="0">
                <a:latin typeface="Times New Roman" panose="02020603050405020304" pitchFamily="18" charset="0"/>
              </a:rPr>
              <a:t>ML becomes chair in 1994 - 225 years later!</a:t>
            </a:r>
          </a:p>
          <a:p>
            <a:pPr marL="457200" lvl="1" indent="0" eaLnBrk="1" hangingPunct="1">
              <a:lnSpc>
                <a:spcPct val="100000"/>
              </a:lnSpc>
              <a:buNone/>
            </a:pPr>
            <a:endParaRPr lang="en-US" altLang="en-US" b="1" dirty="0">
              <a:latin typeface="Times New Roman" panose="02020603050405020304" pitchFamily="18" charset="0"/>
            </a:endParaRPr>
          </a:p>
          <a:p>
            <a:pPr lvl="1" eaLnBrk="1" hangingPunct="1">
              <a:lnSpc>
                <a:spcPct val="71000"/>
              </a:lnSpc>
            </a:pPr>
            <a:endParaRPr lang="en-US" altLang="en-US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71000"/>
              </a:lnSpc>
            </a:pPr>
            <a:r>
              <a:rPr lang="en-US" altLang="en-US" b="1" dirty="0">
                <a:latin typeface="Times New Roman" panose="02020603050405020304" pitchFamily="18" charset="0"/>
              </a:rPr>
              <a:t>Elected to the National Academy of Sciences in 2016</a:t>
            </a:r>
          </a:p>
          <a:p>
            <a:pPr eaLnBrk="1" hangingPunct="1">
              <a:lnSpc>
                <a:spcPct val="71000"/>
              </a:lnSpc>
            </a:pPr>
            <a:endParaRPr lang="en-US" altLang="en-US" b="1" dirty="0">
              <a:latin typeface="Times New Roman" panose="02020603050405020304" pitchFamily="18" charset="0"/>
            </a:endParaRPr>
          </a:p>
          <a:p>
            <a:pPr lvl="1" eaLnBrk="1" hangingPunct="1">
              <a:lnSpc>
                <a:spcPct val="71000"/>
              </a:lnSpc>
            </a:pPr>
            <a:endParaRPr lang="en-US" altLang="en-US" b="1" dirty="0">
              <a:latin typeface="Times New Roman" panose="02020603050405020304" pitchFamily="18" charset="0"/>
            </a:endParaRPr>
          </a:p>
          <a:p>
            <a:pPr lvl="1" eaLnBrk="1" hangingPunct="1">
              <a:lnSpc>
                <a:spcPct val="71000"/>
              </a:lnSpc>
            </a:pPr>
            <a:endParaRPr lang="en-US" altLang="en-US" b="1" dirty="0">
              <a:latin typeface="Times New Roman" panose="02020603050405020304" pitchFamily="18" charset="0"/>
            </a:endParaRPr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xmlns="" id="{F42B2B29-2570-844D-A69D-6F871AB5E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53" y="179980"/>
            <a:ext cx="1552768" cy="17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A0DEEC1-14B3-604B-992A-C055BBBECA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0999" y="179980"/>
            <a:ext cx="1698268" cy="1737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9BB80A2-8B70-E44B-A4D1-5861B2E384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5107" y="4404584"/>
            <a:ext cx="3328653" cy="232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4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  <p:bldP spid="54275" grpId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xmlns="" id="{628D5755-54A4-5543-9006-F7D591504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988" y="1"/>
            <a:ext cx="8221662" cy="1325563"/>
          </a:xfrm>
        </p:spPr>
        <p:txBody>
          <a:bodyPr/>
          <a:lstStyle/>
          <a:p>
            <a:r>
              <a:rPr lang="en-US" altLang="en-US" b="1">
                <a:latin typeface="Times New Roman" panose="02020603050405020304" pitchFamily="18" charset="0"/>
                <a:ea typeface="ＭＳ Ｐゴシック" panose="020B0600070205080204" pitchFamily="34" charset="-128"/>
              </a:rPr>
              <a:t>Women Science Majors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xmlns="" id="{2AA487B5-E982-0048-9295-68CD9F6EF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6176" y="1123122"/>
            <a:ext cx="8077200" cy="1828800"/>
          </a:xfrm>
        </p:spPr>
        <p:txBody>
          <a:bodyPr>
            <a:normAutofit fontScale="77500" lnSpcReduction="20000"/>
          </a:bodyPr>
          <a:lstStyle/>
          <a:p>
            <a:r>
              <a:rPr lang="en-US" altLang="en-US" b="1" dirty="0">
                <a:latin typeface="Times New Roman" panose="02020603050405020304" pitchFamily="18" charset="0"/>
                <a:ea typeface="ＭＳ Ｐゴシック" panose="020B0600070205080204" pitchFamily="34" charset="-128"/>
              </a:rPr>
              <a:t>1997  39% of 219 science majors</a:t>
            </a:r>
          </a:p>
          <a:p>
            <a:endParaRPr lang="en-US" altLang="en-US" b="1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  <a:p>
            <a:r>
              <a:rPr lang="en-US" altLang="en-US" b="1" dirty="0">
                <a:latin typeface="Times New Roman" panose="02020603050405020304" pitchFamily="18" charset="0"/>
                <a:ea typeface="ＭＳ Ｐゴシック" panose="020B0600070205080204" pitchFamily="34" charset="-128"/>
              </a:rPr>
              <a:t>2012  46% of 330 science majors</a:t>
            </a:r>
          </a:p>
          <a:p>
            <a:endParaRPr lang="en-US" altLang="en-US" b="1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  <a:p>
            <a:r>
              <a:rPr lang="en-US" altLang="en-US" b="1" dirty="0">
                <a:latin typeface="Times New Roman" panose="02020603050405020304" pitchFamily="18" charset="0"/>
                <a:ea typeface="ＭＳ Ｐゴシック" panose="020B0600070205080204" pitchFamily="34" charset="-128"/>
              </a:rPr>
              <a:t>2019    </a:t>
            </a:r>
            <a:r>
              <a:rPr lang="en-US" altLang="en-US" b="1" dirty="0" smtClean="0">
                <a:latin typeface="Times New Roman" panose="02020603050405020304" pitchFamily="18" charset="0"/>
                <a:ea typeface="ＭＳ Ｐゴシック" panose="020B0600070205080204" pitchFamily="34" charset="-128"/>
              </a:rPr>
              <a:t>43% of 320 science majors</a:t>
            </a:r>
            <a:endParaRPr lang="en-US" altLang="en-US" b="1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  <a:p>
            <a:endParaRPr lang="en-US" altLang="en-US" b="1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pic>
        <p:nvPicPr>
          <p:cNvPr id="18435" name="Picture 1" descr="mlglab.gif">
            <a:extLst>
              <a:ext uri="{FF2B5EF4-FFF2-40B4-BE49-F238E27FC236}">
                <a16:creationId xmlns:a16="http://schemas.microsoft.com/office/drawing/2014/main" xmlns="" id="{6A1BD784-C4E5-D243-8347-985B8B35F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48609"/>
            <a:ext cx="325120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87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17F3A8B-D15F-EE48-8AF0-FEED6649C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" y="-61289"/>
            <a:ext cx="12031979" cy="707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34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B7807D-8D86-144A-904F-7A168B7A6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1306" y="0"/>
            <a:ext cx="2619375" cy="89217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E0E0890-066B-0841-8E69-2EDB1FBC0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0778" y="1088007"/>
            <a:ext cx="5818095" cy="3133356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postdocs (14 women)</a:t>
            </a: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Ph.D. students (15 women)</a:t>
            </a: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100 undergraduate students have worked in my lab, with 38 having completed honors theses under my direction (22 of the 38 were women).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2CDD8AE-41B7-414C-80EC-D57AF6D9A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3513" y="61349"/>
            <a:ext cx="2451377" cy="26139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13F842E-B221-2442-9727-788B5E4D4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8105" y="4681852"/>
            <a:ext cx="2129118" cy="16897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971123C-B0F0-9B49-9017-9EE1BF56E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95532"/>
            <a:ext cx="1905311" cy="278354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021B934F-FBE2-E045-9EB3-18240F6E0C05}"/>
              </a:ext>
            </a:extLst>
          </p:cNvPr>
          <p:cNvGrpSpPr/>
          <p:nvPr/>
        </p:nvGrpSpPr>
        <p:grpSpPr>
          <a:xfrm>
            <a:off x="334777" y="208845"/>
            <a:ext cx="3083656" cy="2131842"/>
            <a:chOff x="110758" y="267940"/>
            <a:chExt cx="3083656" cy="2131842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08C905B2-E112-3D43-9F60-7D2BBBA2B9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61" t="3290" r="48234" b="656"/>
            <a:stretch/>
          </p:blipFill>
          <p:spPr>
            <a:xfrm rot="5400000">
              <a:off x="586665" y="-207967"/>
              <a:ext cx="2131842" cy="308365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EF1B78B5-45B8-AE4A-8B30-9B0A50ED3B24}"/>
                </a:ext>
              </a:extLst>
            </p:cNvPr>
            <p:cNvSpPr txBox="1"/>
            <p:nvPr/>
          </p:nvSpPr>
          <p:spPr>
            <a:xfrm>
              <a:off x="2380129" y="2030450"/>
              <a:ext cx="8142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1993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8021F767-F813-094C-8079-AC65AC8DDD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4975" y="4103197"/>
            <a:ext cx="2505803" cy="275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569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276</Words>
  <Application>Microsoft Macintosh PowerPoint</Application>
  <PresentationFormat>Widescreen</PresentationFormat>
  <Paragraphs>42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Calibri</vt:lpstr>
      <vt:lpstr>Calibri Light</vt:lpstr>
      <vt:lpstr>ＭＳ Ｐゴシック</vt:lpstr>
      <vt:lpstr>Times New Roman</vt:lpstr>
      <vt:lpstr>Arial</vt:lpstr>
      <vt:lpstr>Office Theme</vt:lpstr>
      <vt:lpstr>Department of Biological Sciences</vt:lpstr>
      <vt:lpstr>How are other science departments at Dartmouth doing in 2019?</vt:lpstr>
      <vt:lpstr>PowerPoint Presentation</vt:lpstr>
      <vt:lpstr>Claims to Fame</vt:lpstr>
      <vt:lpstr>Women Science Majors</vt:lpstr>
      <vt:lpstr>PowerPoint Presentation</vt:lpstr>
      <vt:lpstr>Mentoring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Dartmouth College</dc:title>
  <dc:creator>Mary Lou Guerinot</dc:creator>
  <cp:lastModifiedBy>John M. Kopper</cp:lastModifiedBy>
  <cp:revision>27</cp:revision>
  <dcterms:created xsi:type="dcterms:W3CDTF">2019-10-24T18:35:42Z</dcterms:created>
  <dcterms:modified xsi:type="dcterms:W3CDTF">2019-11-08T18:53:41Z</dcterms:modified>
</cp:coreProperties>
</file>