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18"/>
  </p:notesMasterIdLst>
  <p:sldIdLst>
    <p:sldId id="256" r:id="rId2"/>
    <p:sldId id="262" r:id="rId3"/>
    <p:sldId id="261" r:id="rId4"/>
    <p:sldId id="270" r:id="rId5"/>
    <p:sldId id="260" r:id="rId6"/>
    <p:sldId id="271" r:id="rId7"/>
    <p:sldId id="257" r:id="rId8"/>
    <p:sldId id="259" r:id="rId9"/>
    <p:sldId id="258" r:id="rId10"/>
    <p:sldId id="263" r:id="rId11"/>
    <p:sldId id="266" r:id="rId12"/>
    <p:sldId id="267" r:id="rId13"/>
    <p:sldId id="264" r:id="rId14"/>
    <p:sldId id="265" r:id="rId15"/>
    <p:sldId id="268" r:id="rId16"/>
    <p:sldId id="2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25070"/>
    <p:restoredTop sz="94663"/>
  </p:normalViewPr>
  <p:slideViewPr>
    <p:cSldViewPr snapToGrid="0" snapToObjects="1">
      <p:cViewPr varScale="1">
        <p:scale>
          <a:sx n="107" d="100"/>
          <a:sy n="107" d="100"/>
        </p:scale>
        <p:origin x="192" y="536"/>
      </p:cViewPr>
      <p:guideLst/>
    </p:cSldViewPr>
  </p:slideViewPr>
  <p:notesTextViewPr>
    <p:cViewPr>
      <p:scale>
        <a:sx n="1" d="1"/>
        <a:sy n="1" d="1"/>
      </p:scale>
      <p:origin x="0" y="0"/>
    </p:cViewPr>
  </p:notesTextViewPr>
  <p:notesViewPr>
    <p:cSldViewPr snapToGrid="0" snapToObjects="1">
      <p:cViewPr varScale="1">
        <p:scale>
          <a:sx n="51" d="100"/>
          <a:sy n="51" d="100"/>
        </p:scale>
        <p:origin x="2692" y="5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753EBE-344E-2345-98C3-F5BC018B2D01}" type="datetimeFigureOut">
              <a:rPr lang="en-US" smtClean="0"/>
              <a:t>3/25/2021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0AE08D-3DC3-594E-88A9-734F224E9535}" type="slidenum">
              <a:rPr lang="en-US" smtClean="0"/>
              <a:t>‹#›</a:t>
            </a:fld>
            <a:endParaRPr lang="en-US"/>
          </a:p>
        </p:txBody>
      </p:sp>
    </p:spTree>
    <p:extLst>
      <p:ext uri="{BB962C8B-B14F-4D97-AF65-F5344CB8AC3E}">
        <p14:creationId xmlns:p14="http://schemas.microsoft.com/office/powerpoint/2010/main" val="4164065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791393" y="3270019"/>
            <a:ext cx="5486400" cy="3600450"/>
          </a:xfrm>
        </p:spPr>
        <p:txBody>
          <a:bodyPr/>
          <a:lstStyle/>
          <a:p>
            <a:endParaRPr lang="en-US"/>
          </a:p>
        </p:txBody>
      </p:sp>
      <p:sp>
        <p:nvSpPr>
          <p:cNvPr id="4" name="Slide Number Placeholder 3"/>
          <p:cNvSpPr>
            <a:spLocks noGrp="1"/>
          </p:cNvSpPr>
          <p:nvPr>
            <p:ph type="sldNum" sz="quarter" idx="5"/>
          </p:nvPr>
        </p:nvSpPr>
        <p:spPr/>
        <p:txBody>
          <a:bodyPr/>
          <a:lstStyle/>
          <a:p>
            <a:fld id="{4E0AE08D-3DC3-594E-88A9-734F224E9535}" type="slidenum">
              <a:rPr lang="en-US" smtClean="0"/>
              <a:t>1</a:t>
            </a:fld>
            <a:endParaRPr lang="en-US"/>
          </a:p>
        </p:txBody>
      </p:sp>
    </p:spTree>
    <p:extLst>
      <p:ext uri="{BB962C8B-B14F-4D97-AF65-F5344CB8AC3E}">
        <p14:creationId xmlns:p14="http://schemas.microsoft.com/office/powerpoint/2010/main" val="4068255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4198"/>
            <a:ext cx="5486400" cy="3600450"/>
          </a:xfrm>
        </p:spPr>
        <p:txBody>
          <a:bodyPr/>
          <a:lstStyle/>
          <a:p>
            <a:r>
              <a:rPr lang="en-US" dirty="0"/>
              <a:t>Book in honor of Nadezhda </a:t>
            </a:r>
            <a:r>
              <a:rPr lang="en-US" dirty="0" err="1"/>
              <a:t>Koroton</a:t>
            </a:r>
            <a:r>
              <a:rPr lang="en-US" dirty="0"/>
              <a:t>. </a:t>
            </a:r>
          </a:p>
        </p:txBody>
      </p:sp>
      <p:sp>
        <p:nvSpPr>
          <p:cNvPr id="4" name="Slide Number Placeholder 3"/>
          <p:cNvSpPr>
            <a:spLocks noGrp="1"/>
          </p:cNvSpPr>
          <p:nvPr>
            <p:ph type="sldNum" sz="quarter" idx="5"/>
          </p:nvPr>
        </p:nvSpPr>
        <p:spPr/>
        <p:txBody>
          <a:bodyPr/>
          <a:lstStyle/>
          <a:p>
            <a:fld id="{4E0AE08D-3DC3-594E-88A9-734F224E9535}" type="slidenum">
              <a:rPr lang="en-US" smtClean="0"/>
              <a:t>10</a:t>
            </a:fld>
            <a:endParaRPr lang="en-US"/>
          </a:p>
        </p:txBody>
      </p:sp>
    </p:spTree>
    <p:extLst>
      <p:ext uri="{BB962C8B-B14F-4D97-AF65-F5344CB8AC3E}">
        <p14:creationId xmlns:p14="http://schemas.microsoft.com/office/powerpoint/2010/main" val="1892285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Excerpt from Feb. 1 1950 letter to Dimitri von </a:t>
            </a:r>
            <a:r>
              <a:rPr lang="en-US" dirty="0" err="1"/>
              <a:t>Mohrenshildt</a:t>
            </a:r>
            <a:r>
              <a:rPr lang="en-US" dirty="0"/>
              <a:t> from John Washburn (b. 1923), who grew up in Hanover (father was a prof at Dartmouth), had graduated from Dartmouth in 1946, completed an A.M. at SAIS (1947) and received a certificate from the Russian Institute at Columbia in 1949.  Washburn was an instructor at Dartmouth 1950-53; worked for CIA, 1953-54; later received a law degree from </a:t>
            </a:r>
            <a:r>
              <a:rPr lang="en-US" dirty="0" err="1"/>
              <a:t>UMichigan</a:t>
            </a:r>
            <a:r>
              <a:rPr lang="en-US" dirty="0"/>
              <a:t>. He also received a PhD from Columbia in 1970.  Practiced law in Washington DC, worked for the State Dept., testified before Congress on Soviet affairs several times.. Wrote frequently about the Soviet Union (and the “Soviet threat”), held wide variety of positions over the years.</a:t>
            </a:r>
          </a:p>
          <a:p>
            <a:endParaRPr lang="en-US" dirty="0"/>
          </a:p>
          <a:p>
            <a:r>
              <a:rPr lang="en-US" dirty="0"/>
              <a:t>Note that the position at Dartmouth is to be that of an “informant”</a:t>
            </a:r>
          </a:p>
          <a:p>
            <a:endParaRPr lang="en-US" dirty="0"/>
          </a:p>
          <a:p>
            <a:r>
              <a:rPr lang="en-US" dirty="0"/>
              <a:t>He had been advised of possible candidates by Columbia Professor Ernest Simmons, who had the names of Russian émigrés who were seeking positions, apparently given to him by an organization assisting refugee scholars.</a:t>
            </a:r>
          </a:p>
        </p:txBody>
      </p:sp>
      <p:sp>
        <p:nvSpPr>
          <p:cNvPr id="4" name="Slide Number Placeholder 3"/>
          <p:cNvSpPr>
            <a:spLocks noGrp="1"/>
          </p:cNvSpPr>
          <p:nvPr>
            <p:ph type="sldNum" sz="quarter" idx="5"/>
          </p:nvPr>
        </p:nvSpPr>
        <p:spPr/>
        <p:txBody>
          <a:bodyPr/>
          <a:lstStyle/>
          <a:p>
            <a:fld id="{4E0AE08D-3DC3-594E-88A9-734F224E9535}" type="slidenum">
              <a:rPr lang="en-US" smtClean="0"/>
              <a:t>11</a:t>
            </a:fld>
            <a:endParaRPr lang="en-US" dirty="0"/>
          </a:p>
        </p:txBody>
      </p:sp>
    </p:spTree>
    <p:extLst>
      <p:ext uri="{BB962C8B-B14F-4D97-AF65-F5344CB8AC3E}">
        <p14:creationId xmlns:p14="http://schemas.microsoft.com/office/powerpoint/2010/main" val="1707253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Portion of the above letter detailing Washburn’s contact with Nadezhda </a:t>
            </a:r>
            <a:r>
              <a:rPr lang="en-US" dirty="0" err="1"/>
              <a:t>Koroton</a:t>
            </a:r>
            <a:r>
              <a:rPr lang="en-US" dirty="0"/>
              <a:t>.</a:t>
            </a:r>
          </a:p>
        </p:txBody>
      </p:sp>
      <p:sp>
        <p:nvSpPr>
          <p:cNvPr id="4" name="Slide Number Placeholder 3"/>
          <p:cNvSpPr>
            <a:spLocks noGrp="1"/>
          </p:cNvSpPr>
          <p:nvPr>
            <p:ph type="sldNum" sz="quarter" idx="5"/>
          </p:nvPr>
        </p:nvSpPr>
        <p:spPr/>
        <p:txBody>
          <a:bodyPr/>
          <a:lstStyle/>
          <a:p>
            <a:fld id="{4E0AE08D-3DC3-594E-88A9-734F224E9535}" type="slidenum">
              <a:rPr lang="en-US" smtClean="0"/>
              <a:t>12</a:t>
            </a:fld>
            <a:endParaRPr lang="en-US"/>
          </a:p>
        </p:txBody>
      </p:sp>
    </p:spTree>
    <p:extLst>
      <p:ext uri="{BB962C8B-B14F-4D97-AF65-F5344CB8AC3E}">
        <p14:creationId xmlns:p14="http://schemas.microsoft.com/office/powerpoint/2010/main" val="1614231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Dimitri von </a:t>
            </a:r>
            <a:r>
              <a:rPr lang="en-US" dirty="0" err="1"/>
              <a:t>Mohrenshildt</a:t>
            </a:r>
            <a:r>
              <a:rPr lang="en-US" dirty="0"/>
              <a:t>, Nadezhda </a:t>
            </a:r>
            <a:r>
              <a:rPr lang="en-US" dirty="0" err="1"/>
              <a:t>Koroton</a:t>
            </a:r>
            <a:r>
              <a:rPr lang="en-US" dirty="0"/>
              <a:t>, and (probably) John Washburn.</a:t>
            </a:r>
          </a:p>
          <a:p>
            <a:endParaRPr lang="en-US" dirty="0"/>
          </a:p>
          <a:p>
            <a:r>
              <a:rPr lang="en-US" dirty="0"/>
              <a:t>Circa 1951</a:t>
            </a:r>
          </a:p>
        </p:txBody>
      </p:sp>
      <p:sp>
        <p:nvSpPr>
          <p:cNvPr id="4" name="Slide Number Placeholder 3"/>
          <p:cNvSpPr>
            <a:spLocks noGrp="1"/>
          </p:cNvSpPr>
          <p:nvPr>
            <p:ph type="sldNum" sz="quarter" idx="5"/>
          </p:nvPr>
        </p:nvSpPr>
        <p:spPr/>
        <p:txBody>
          <a:bodyPr/>
          <a:lstStyle/>
          <a:p>
            <a:fld id="{4E0AE08D-3DC3-594E-88A9-734F224E9535}" type="slidenum">
              <a:rPr lang="en-US" smtClean="0"/>
              <a:t>13</a:t>
            </a:fld>
            <a:endParaRPr lang="en-US"/>
          </a:p>
        </p:txBody>
      </p:sp>
    </p:spTree>
    <p:extLst>
      <p:ext uri="{BB962C8B-B14F-4D97-AF65-F5344CB8AC3E}">
        <p14:creationId xmlns:p14="http://schemas.microsoft.com/office/powerpoint/2010/main" val="3952618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March 12, 1955: meetings of Russian Civilization Dept. meeting; item 1 was about inviting Isaiah Berlin for a lecture at Dartmouth; in item 2 Dimitri von </a:t>
            </a:r>
            <a:r>
              <a:rPr lang="en-US" dirty="0" err="1"/>
              <a:t>Mohrenshildt</a:t>
            </a:r>
            <a:r>
              <a:rPr lang="en-US" dirty="0"/>
              <a:t> takes the lead in requesting that Nadezhda </a:t>
            </a:r>
            <a:r>
              <a:rPr lang="en-US" dirty="0" err="1"/>
              <a:t>Koroton</a:t>
            </a:r>
            <a:r>
              <a:rPr lang="en-US" dirty="0"/>
              <a:t> be promoted to the rank of instructor. Earl Sikes (Economics) is concerned about the college policy regarding women on the faculty; a motion requests that Dimitri von </a:t>
            </a:r>
            <a:r>
              <a:rPr lang="en-US" dirty="0" err="1"/>
              <a:t>Mohrenshildt</a:t>
            </a:r>
            <a:r>
              <a:rPr lang="en-US" dirty="0"/>
              <a:t> consult with the Dean and President on the matter of her promotion.</a:t>
            </a:r>
          </a:p>
        </p:txBody>
      </p:sp>
      <p:sp>
        <p:nvSpPr>
          <p:cNvPr id="4" name="Slide Number Placeholder 3"/>
          <p:cNvSpPr>
            <a:spLocks noGrp="1"/>
          </p:cNvSpPr>
          <p:nvPr>
            <p:ph type="sldNum" sz="quarter" idx="5"/>
          </p:nvPr>
        </p:nvSpPr>
        <p:spPr/>
        <p:txBody>
          <a:bodyPr/>
          <a:lstStyle/>
          <a:p>
            <a:fld id="{4E0AE08D-3DC3-594E-88A9-734F224E9535}" type="slidenum">
              <a:rPr lang="en-US" smtClean="0"/>
              <a:t>14</a:t>
            </a:fld>
            <a:endParaRPr lang="en-US"/>
          </a:p>
        </p:txBody>
      </p:sp>
    </p:spTree>
    <p:extLst>
      <p:ext uri="{BB962C8B-B14F-4D97-AF65-F5344CB8AC3E}">
        <p14:creationId xmlns:p14="http://schemas.microsoft.com/office/powerpoint/2010/main" val="741694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Excerpt from March 19, 1952 letter from Dimitri von </a:t>
            </a:r>
            <a:r>
              <a:rPr lang="en-US" dirty="0" err="1"/>
              <a:t>Mohrenshildt</a:t>
            </a:r>
            <a:r>
              <a:rPr lang="en-US" dirty="0"/>
              <a:t> to Dean Donald Morrison.  Apparently he had learned that the policy was not to employ women as full-time faculty, and so he asks for an exception in this case.  The exception was granted.  In 1955 she was promoted to  Assistant Professor.</a:t>
            </a:r>
          </a:p>
        </p:txBody>
      </p:sp>
      <p:sp>
        <p:nvSpPr>
          <p:cNvPr id="4" name="Slide Number Placeholder 3"/>
          <p:cNvSpPr>
            <a:spLocks noGrp="1"/>
          </p:cNvSpPr>
          <p:nvPr>
            <p:ph type="sldNum" sz="quarter" idx="5"/>
          </p:nvPr>
        </p:nvSpPr>
        <p:spPr/>
        <p:txBody>
          <a:bodyPr/>
          <a:lstStyle/>
          <a:p>
            <a:fld id="{4E0AE08D-3DC3-594E-88A9-734F224E9535}" type="slidenum">
              <a:rPr lang="en-US" smtClean="0"/>
              <a:t>15</a:t>
            </a:fld>
            <a:endParaRPr lang="en-US"/>
          </a:p>
        </p:txBody>
      </p:sp>
    </p:spTree>
    <p:extLst>
      <p:ext uri="{BB962C8B-B14F-4D97-AF65-F5344CB8AC3E}">
        <p14:creationId xmlns:p14="http://schemas.microsoft.com/office/powerpoint/2010/main" val="28987343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Nadezhda </a:t>
            </a:r>
            <a:r>
              <a:rPr lang="en-US" dirty="0" err="1"/>
              <a:t>Koroton</a:t>
            </a:r>
            <a:r>
              <a:rPr lang="en-US" dirty="0"/>
              <a:t> in class.</a:t>
            </a:r>
          </a:p>
        </p:txBody>
      </p:sp>
      <p:sp>
        <p:nvSpPr>
          <p:cNvPr id="4" name="Slide Number Placeholder 3"/>
          <p:cNvSpPr>
            <a:spLocks noGrp="1"/>
          </p:cNvSpPr>
          <p:nvPr>
            <p:ph type="sldNum" sz="quarter" idx="5"/>
          </p:nvPr>
        </p:nvSpPr>
        <p:spPr/>
        <p:txBody>
          <a:bodyPr/>
          <a:lstStyle/>
          <a:p>
            <a:fld id="{4E0AE08D-3DC3-594E-88A9-734F224E9535}" type="slidenum">
              <a:rPr lang="en-US" smtClean="0"/>
              <a:t>16</a:t>
            </a:fld>
            <a:endParaRPr lang="en-US"/>
          </a:p>
        </p:txBody>
      </p:sp>
    </p:spTree>
    <p:extLst>
      <p:ext uri="{BB962C8B-B14F-4D97-AF65-F5344CB8AC3E}">
        <p14:creationId xmlns:p14="http://schemas.microsoft.com/office/powerpoint/2010/main" val="2200487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and letter from Konstantin Stanislavsky to Elizabeth </a:t>
            </a:r>
            <a:r>
              <a:rPr lang="en-US" dirty="0" err="1"/>
              <a:t>Hapgood</a:t>
            </a:r>
            <a:endParaRPr lang="en-US" dirty="0"/>
          </a:p>
        </p:txBody>
      </p:sp>
      <p:sp>
        <p:nvSpPr>
          <p:cNvPr id="4" name="Slide Number Placeholder 3"/>
          <p:cNvSpPr>
            <a:spLocks noGrp="1"/>
          </p:cNvSpPr>
          <p:nvPr>
            <p:ph type="sldNum" sz="quarter" idx="5"/>
          </p:nvPr>
        </p:nvSpPr>
        <p:spPr/>
        <p:txBody>
          <a:bodyPr/>
          <a:lstStyle/>
          <a:p>
            <a:fld id="{4E0AE08D-3DC3-594E-88A9-734F224E9535}" type="slidenum">
              <a:rPr lang="en-US" smtClean="0"/>
              <a:t>2</a:t>
            </a:fld>
            <a:endParaRPr lang="en-US"/>
          </a:p>
        </p:txBody>
      </p:sp>
    </p:spTree>
    <p:extLst>
      <p:ext uri="{BB962C8B-B14F-4D97-AF65-F5344CB8AC3E}">
        <p14:creationId xmlns:p14="http://schemas.microsoft.com/office/powerpoint/2010/main" val="1188062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Tranlation</a:t>
            </a:r>
            <a:r>
              <a:rPr lang="en-US" dirty="0"/>
              <a:t> of Konstantin Stanislavsky’s note</a:t>
            </a:r>
          </a:p>
        </p:txBody>
      </p:sp>
      <p:sp>
        <p:nvSpPr>
          <p:cNvPr id="4" name="Slide Number Placeholder 3"/>
          <p:cNvSpPr>
            <a:spLocks noGrp="1"/>
          </p:cNvSpPr>
          <p:nvPr>
            <p:ph type="sldNum" sz="quarter" idx="5"/>
          </p:nvPr>
        </p:nvSpPr>
        <p:spPr/>
        <p:txBody>
          <a:bodyPr/>
          <a:lstStyle/>
          <a:p>
            <a:fld id="{4E0AE08D-3DC3-594E-88A9-734F224E9535}" type="slidenum">
              <a:rPr lang="en-US" smtClean="0"/>
              <a:t>3</a:t>
            </a:fld>
            <a:endParaRPr lang="en-US" dirty="0"/>
          </a:p>
        </p:txBody>
      </p:sp>
    </p:spTree>
    <p:extLst>
      <p:ext uri="{BB962C8B-B14F-4D97-AF65-F5344CB8AC3E}">
        <p14:creationId xmlns:p14="http://schemas.microsoft.com/office/powerpoint/2010/main" val="3565992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550 page book by Tolstoy’s youngest daughter; translated by </a:t>
            </a:r>
            <a:r>
              <a:rPr lang="en-US" dirty="0" err="1"/>
              <a:t>Hapgood</a:t>
            </a:r>
            <a:endParaRPr lang="en-US" dirty="0"/>
          </a:p>
        </p:txBody>
      </p:sp>
      <p:sp>
        <p:nvSpPr>
          <p:cNvPr id="4" name="Slide Number Placeholder 3"/>
          <p:cNvSpPr>
            <a:spLocks noGrp="1"/>
          </p:cNvSpPr>
          <p:nvPr>
            <p:ph type="sldNum" sz="quarter" idx="5"/>
          </p:nvPr>
        </p:nvSpPr>
        <p:spPr/>
        <p:txBody>
          <a:bodyPr/>
          <a:lstStyle/>
          <a:p>
            <a:fld id="{4E0AE08D-3DC3-594E-88A9-734F224E9535}" type="slidenum">
              <a:rPr lang="en-US" smtClean="0"/>
              <a:t>4</a:t>
            </a:fld>
            <a:endParaRPr lang="en-US"/>
          </a:p>
        </p:txBody>
      </p:sp>
    </p:spTree>
    <p:extLst>
      <p:ext uri="{BB962C8B-B14F-4D97-AF65-F5344CB8AC3E}">
        <p14:creationId xmlns:p14="http://schemas.microsoft.com/office/powerpoint/2010/main" val="1483365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Morozov home in Moscow from 1892-1910; had been built in early 19</a:t>
            </a:r>
            <a:r>
              <a:rPr lang="en-US" baseline="30000" dirty="0"/>
              <a:t>th</a:t>
            </a:r>
            <a:r>
              <a:rPr lang="en-US" dirty="0"/>
              <a:t> c.. After the revolution it became a workers’ club (Lenin spoke there in 1918), then had a series of other uses, including serving as a center for the Pioneers (=Soviet Boy Scouts). It was  turned over to the Supreme Soviet in late 1980s and most recently served as a bank, which failed.  Current use is unknown, but it was restored in 2017-18 by the city government and is officially regarded as a building of historical significance. Margarita </a:t>
            </a:r>
            <a:r>
              <a:rPr lang="en-US" dirty="0" err="1"/>
              <a:t>Morozova</a:t>
            </a:r>
            <a:r>
              <a:rPr lang="en-US" dirty="0"/>
              <a:t> “downsized” in 1910 and gave the bulk of her paintings to the </a:t>
            </a:r>
            <a:r>
              <a:rPr lang="en-US" dirty="0" err="1"/>
              <a:t>Tretyakov</a:t>
            </a:r>
            <a:r>
              <a:rPr lang="en-US" dirty="0"/>
              <a:t>; she then moved to a nearby home that now serves as the Danish Embassy.</a:t>
            </a:r>
          </a:p>
          <a:p>
            <a:endParaRPr lang="en-US" dirty="0"/>
          </a:p>
          <a:p>
            <a:r>
              <a:rPr lang="en-US" dirty="0"/>
              <a:t>26/9 </a:t>
            </a:r>
            <a:r>
              <a:rPr lang="en-US" dirty="0" err="1"/>
              <a:t>Smolenskii</a:t>
            </a:r>
            <a:r>
              <a:rPr lang="en-US" dirty="0"/>
              <a:t> </a:t>
            </a:r>
            <a:r>
              <a:rPr lang="en-US" dirty="0" err="1"/>
              <a:t>bul’var</a:t>
            </a:r>
            <a:endParaRPr lang="en-US" dirty="0"/>
          </a:p>
        </p:txBody>
      </p:sp>
      <p:sp>
        <p:nvSpPr>
          <p:cNvPr id="4" name="Slide Number Placeholder 3"/>
          <p:cNvSpPr>
            <a:spLocks noGrp="1"/>
          </p:cNvSpPr>
          <p:nvPr>
            <p:ph type="sldNum" sz="quarter" idx="5"/>
          </p:nvPr>
        </p:nvSpPr>
        <p:spPr/>
        <p:txBody>
          <a:bodyPr/>
          <a:lstStyle/>
          <a:p>
            <a:fld id="{4E0AE08D-3DC3-594E-88A9-734F224E9535}" type="slidenum">
              <a:rPr lang="en-US" smtClean="0"/>
              <a:t>5</a:t>
            </a:fld>
            <a:endParaRPr lang="en-US"/>
          </a:p>
        </p:txBody>
      </p:sp>
    </p:spTree>
    <p:extLst>
      <p:ext uri="{BB962C8B-B14F-4D97-AF65-F5344CB8AC3E}">
        <p14:creationId xmlns:p14="http://schemas.microsoft.com/office/powerpoint/2010/main" val="640226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Portion of a life-sized painting of Mikhail Morozov by Valentin Serov (1902); now in the </a:t>
            </a:r>
            <a:r>
              <a:rPr lang="en-US" dirty="0" err="1"/>
              <a:t>Tretyakov</a:t>
            </a:r>
            <a:r>
              <a:rPr lang="en-US" dirty="0"/>
              <a:t> Gallery.</a:t>
            </a:r>
          </a:p>
          <a:p>
            <a:r>
              <a:rPr lang="en-US" b="1" dirty="0" err="1"/>
              <a:t>Brat'ia</a:t>
            </a:r>
            <a:r>
              <a:rPr lang="en-US" b="1" dirty="0"/>
              <a:t> </a:t>
            </a:r>
            <a:r>
              <a:rPr lang="en-US" b="1" dirty="0" err="1"/>
              <a:t>Morozovy</a:t>
            </a:r>
            <a:r>
              <a:rPr lang="en-US" b="1" dirty="0"/>
              <a:t>. </a:t>
            </a:r>
            <a:r>
              <a:rPr lang="en-US" b="1" dirty="0" err="1"/>
              <a:t>Velikie</a:t>
            </a:r>
            <a:r>
              <a:rPr lang="en-US" b="1" dirty="0"/>
              <a:t> </a:t>
            </a:r>
            <a:r>
              <a:rPr lang="en-US" b="1" dirty="0" err="1"/>
              <a:t>russkie</a:t>
            </a:r>
            <a:r>
              <a:rPr lang="en-US" b="1" dirty="0"/>
              <a:t> </a:t>
            </a:r>
            <a:r>
              <a:rPr lang="en-US" b="1" dirty="0" err="1"/>
              <a:t>kollektsionery</a:t>
            </a:r>
            <a:r>
              <a:rPr lang="en-US" b="1" dirty="0"/>
              <a:t>. </a:t>
            </a:r>
            <a:r>
              <a:rPr lang="en-US" b="1" dirty="0" err="1"/>
              <a:t>Katalog</a:t>
            </a:r>
            <a:r>
              <a:rPr lang="en-US" b="1" dirty="0"/>
              <a:t> </a:t>
            </a:r>
            <a:r>
              <a:rPr lang="en-US" b="1" dirty="0" err="1"/>
              <a:t>vystavki</a:t>
            </a:r>
            <a:r>
              <a:rPr lang="en-US" b="1" dirty="0"/>
              <a:t>.</a:t>
            </a:r>
            <a:endParaRPr lang="en-US" dirty="0"/>
          </a:p>
          <a:p>
            <a:r>
              <a:rPr lang="en-US" dirty="0" err="1"/>
              <a:t>Artikel</a:t>
            </a:r>
            <a:r>
              <a:rPr lang="en-US" dirty="0"/>
              <a:t>-Nr.: 20192241</a:t>
            </a:r>
            <a:r>
              <a:rPr lang="ru-RU" dirty="0"/>
              <a:t> (</a:t>
            </a:r>
            <a:r>
              <a:rPr lang="en-US" dirty="0"/>
              <a:t>Catalog of exhibit June 21- October </a:t>
            </a:r>
            <a:r>
              <a:rPr lang="ru-RU" dirty="0"/>
              <a:t>6, </a:t>
            </a:r>
            <a:r>
              <a:rPr lang="en-US" dirty="0"/>
              <a:t>2019)</a:t>
            </a:r>
            <a:br>
              <a:rPr lang="en-US" dirty="0"/>
            </a:br>
            <a:r>
              <a:rPr lang="en-US" dirty="0"/>
              <a:t>Hardcover, 368 pages</a:t>
            </a:r>
            <a:br>
              <a:rPr lang="en-US" dirty="0"/>
            </a:br>
            <a:r>
              <a:rPr lang="en-US" dirty="0" err="1"/>
              <a:t>SPb</a:t>
            </a:r>
            <a:r>
              <a:rPr lang="en-US" dirty="0"/>
              <a:t>.: </a:t>
            </a:r>
            <a:r>
              <a:rPr lang="en-US" dirty="0" err="1"/>
              <a:t>Gosudarstvennyi</a:t>
            </a:r>
            <a:r>
              <a:rPr lang="en-US" dirty="0"/>
              <a:t> </a:t>
            </a:r>
            <a:r>
              <a:rPr lang="en-US" dirty="0" err="1"/>
              <a:t>Ermitazh</a:t>
            </a:r>
            <a:r>
              <a:rPr lang="en-US" dirty="0"/>
              <a:t>, 2019</a:t>
            </a:r>
            <a:br>
              <a:rPr lang="en-US" dirty="0"/>
            </a:br>
            <a:r>
              <a:rPr lang="en-US" dirty="0"/>
              <a:t>ISBN: 978-5-93572-861-8</a:t>
            </a:r>
            <a:br>
              <a:rPr lang="en-US" dirty="0"/>
            </a:br>
            <a:r>
              <a:rPr lang="en-US" dirty="0"/>
              <a:t>Format: 60x90/8</a:t>
            </a:r>
            <a:br>
              <a:rPr lang="en-US" dirty="0"/>
            </a:br>
            <a:r>
              <a:rPr lang="en-US" dirty="0" err="1"/>
              <a:t>Katalog</a:t>
            </a:r>
            <a:r>
              <a:rPr lang="en-US" dirty="0"/>
              <a:t> </a:t>
            </a:r>
            <a:r>
              <a:rPr lang="en-US" dirty="0" err="1"/>
              <a:t>vystavki</a:t>
            </a:r>
            <a:r>
              <a:rPr lang="en-US" dirty="0"/>
              <a:t> v </a:t>
            </a:r>
            <a:r>
              <a:rPr lang="en-US" dirty="0" err="1"/>
              <a:t>Ermitazhe</a:t>
            </a:r>
            <a:r>
              <a:rPr lang="en-US" dirty="0"/>
              <a:t> «</a:t>
            </a:r>
            <a:r>
              <a:rPr lang="en-US" dirty="0" err="1"/>
              <a:t>Brat'ia</a:t>
            </a:r>
            <a:r>
              <a:rPr lang="en-US" dirty="0"/>
              <a:t> </a:t>
            </a:r>
            <a:r>
              <a:rPr lang="en-US" dirty="0" err="1"/>
              <a:t>Morozovy</a:t>
            </a:r>
            <a:r>
              <a:rPr lang="en-US" dirty="0"/>
              <a:t>. </a:t>
            </a:r>
            <a:r>
              <a:rPr lang="en-US" dirty="0" err="1"/>
              <a:t>Velikie</a:t>
            </a:r>
            <a:r>
              <a:rPr lang="en-US" dirty="0"/>
              <a:t> </a:t>
            </a:r>
            <a:r>
              <a:rPr lang="en-US" dirty="0" err="1"/>
              <a:t>russkie</a:t>
            </a:r>
            <a:r>
              <a:rPr lang="en-US" dirty="0"/>
              <a:t> </a:t>
            </a:r>
            <a:r>
              <a:rPr lang="en-US" dirty="0" err="1"/>
              <a:t>kollektsionery</a:t>
            </a:r>
            <a:r>
              <a:rPr lang="en-US" dirty="0"/>
              <a:t>» </a:t>
            </a:r>
            <a:r>
              <a:rPr lang="en-US" dirty="0" err="1"/>
              <a:t>vpervye</a:t>
            </a:r>
            <a:r>
              <a:rPr lang="en-US" dirty="0"/>
              <a:t> </a:t>
            </a:r>
            <a:r>
              <a:rPr lang="en-US" dirty="0" err="1"/>
              <a:t>obobshchaet</a:t>
            </a:r>
            <a:r>
              <a:rPr lang="en-US" dirty="0"/>
              <a:t> </a:t>
            </a:r>
            <a:r>
              <a:rPr lang="en-US" dirty="0" err="1"/>
              <a:t>rezul'taty</a:t>
            </a:r>
            <a:r>
              <a:rPr lang="en-US" dirty="0"/>
              <a:t> </a:t>
            </a:r>
            <a:r>
              <a:rPr lang="en-US" dirty="0" err="1"/>
              <a:t>zamechatel'noi</a:t>
            </a:r>
            <a:r>
              <a:rPr lang="en-US" dirty="0"/>
              <a:t> </a:t>
            </a:r>
            <a:r>
              <a:rPr lang="en-US" dirty="0" err="1"/>
              <a:t>sobiratel'skoi</a:t>
            </a:r>
            <a:r>
              <a:rPr lang="en-US" dirty="0"/>
              <a:t> </a:t>
            </a:r>
            <a:r>
              <a:rPr lang="en-US" dirty="0" err="1"/>
              <a:t>deiatel'nosti</a:t>
            </a:r>
            <a:r>
              <a:rPr lang="en-US" dirty="0"/>
              <a:t> </a:t>
            </a:r>
            <a:r>
              <a:rPr lang="en-US" dirty="0" err="1"/>
              <a:t>dvukh</a:t>
            </a:r>
            <a:r>
              <a:rPr lang="en-US" dirty="0"/>
              <a:t> </a:t>
            </a:r>
            <a:r>
              <a:rPr lang="en-US" dirty="0" err="1"/>
              <a:t>moskovskikh</a:t>
            </a:r>
            <a:r>
              <a:rPr lang="en-US" dirty="0"/>
              <a:t> </a:t>
            </a:r>
            <a:r>
              <a:rPr lang="en-US" dirty="0" err="1"/>
              <a:t>predprinimatelei</a:t>
            </a:r>
            <a:r>
              <a:rPr lang="en-US" dirty="0"/>
              <a:t> </a:t>
            </a:r>
            <a:r>
              <a:rPr lang="en-US" dirty="0" err="1"/>
              <a:t>rubezha</a:t>
            </a:r>
            <a:r>
              <a:rPr lang="en-US" dirty="0"/>
              <a:t> XIX </a:t>
            </a:r>
            <a:r>
              <a:rPr lang="en-US" dirty="0" err="1"/>
              <a:t>i</a:t>
            </a:r>
            <a:r>
              <a:rPr lang="en-US" dirty="0"/>
              <a:t> XX </a:t>
            </a:r>
            <a:r>
              <a:rPr lang="en-US" dirty="0" err="1"/>
              <a:t>vekov</a:t>
            </a:r>
            <a:r>
              <a:rPr lang="en-US" dirty="0"/>
              <a:t> </a:t>
            </a:r>
            <a:r>
              <a:rPr lang="en-US" dirty="0" err="1"/>
              <a:t>brat'ev</a:t>
            </a:r>
            <a:r>
              <a:rPr lang="en-US" dirty="0"/>
              <a:t> </a:t>
            </a:r>
            <a:r>
              <a:rPr lang="en-US" dirty="0" err="1"/>
              <a:t>Mikhaila</a:t>
            </a:r>
            <a:r>
              <a:rPr lang="en-US" dirty="0"/>
              <a:t> </a:t>
            </a:r>
            <a:r>
              <a:rPr lang="en-US" dirty="0" err="1"/>
              <a:t>i</a:t>
            </a:r>
            <a:r>
              <a:rPr lang="en-US" dirty="0"/>
              <a:t> Ivana </a:t>
            </a:r>
            <a:r>
              <a:rPr lang="en-US" dirty="0" err="1"/>
              <a:t>Morozovykh</a:t>
            </a:r>
            <a:r>
              <a:rPr lang="en-US" dirty="0"/>
              <a:t>. </a:t>
            </a:r>
            <a:r>
              <a:rPr lang="en-US" b="1" dirty="0"/>
              <a:t>84.00 €</a:t>
            </a:r>
          </a:p>
          <a:p>
            <a:endParaRPr lang="en-US" dirty="0"/>
          </a:p>
          <a:p>
            <a:r>
              <a:rPr lang="en-US" dirty="0"/>
              <a:t>“It must not be forgotten that it was none other than Mikhail Morozov who discovered Gauguin and brought the first Van Gogh painting to Russia; that he was the one who discovered Bonnard…”</a:t>
            </a:r>
          </a:p>
        </p:txBody>
      </p:sp>
      <p:sp>
        <p:nvSpPr>
          <p:cNvPr id="4" name="Slide Number Placeholder 3"/>
          <p:cNvSpPr>
            <a:spLocks noGrp="1"/>
          </p:cNvSpPr>
          <p:nvPr>
            <p:ph type="sldNum" sz="quarter" idx="5"/>
          </p:nvPr>
        </p:nvSpPr>
        <p:spPr/>
        <p:txBody>
          <a:bodyPr/>
          <a:lstStyle/>
          <a:p>
            <a:fld id="{4E0AE08D-3DC3-594E-88A9-734F224E9535}" type="slidenum">
              <a:rPr lang="en-US" smtClean="0"/>
              <a:t>6</a:t>
            </a:fld>
            <a:endParaRPr lang="en-US"/>
          </a:p>
        </p:txBody>
      </p:sp>
    </p:spTree>
    <p:extLst>
      <p:ext uri="{BB962C8B-B14F-4D97-AF65-F5344CB8AC3E}">
        <p14:creationId xmlns:p14="http://schemas.microsoft.com/office/powerpoint/2010/main" val="898390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Painting of Margarita </a:t>
            </a:r>
            <a:r>
              <a:rPr lang="en-US" dirty="0" err="1"/>
              <a:t>Morozova</a:t>
            </a:r>
            <a:r>
              <a:rPr lang="en-US" dirty="0"/>
              <a:t> by Valentin Serov (1910).</a:t>
            </a:r>
          </a:p>
        </p:txBody>
      </p:sp>
      <p:sp>
        <p:nvSpPr>
          <p:cNvPr id="4" name="Slide Number Placeholder 3"/>
          <p:cNvSpPr>
            <a:spLocks noGrp="1"/>
          </p:cNvSpPr>
          <p:nvPr>
            <p:ph type="sldNum" sz="quarter" idx="5"/>
          </p:nvPr>
        </p:nvSpPr>
        <p:spPr/>
        <p:txBody>
          <a:bodyPr/>
          <a:lstStyle/>
          <a:p>
            <a:fld id="{4E0AE08D-3DC3-594E-88A9-734F224E9535}" type="slidenum">
              <a:rPr lang="en-US" smtClean="0"/>
              <a:t>7</a:t>
            </a:fld>
            <a:endParaRPr lang="en-US"/>
          </a:p>
        </p:txBody>
      </p:sp>
    </p:spTree>
    <p:extLst>
      <p:ext uri="{BB962C8B-B14F-4D97-AF65-F5344CB8AC3E}">
        <p14:creationId xmlns:p14="http://schemas.microsoft.com/office/powerpoint/2010/main" val="4030699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Announcement of a 1960 concert that was held in Webster Hall; note list of works that she played as well as her teachers.  Artur Schnabel: was first to record all of Beethoven’s piano </a:t>
            </a:r>
            <a:r>
              <a:rPr lang="en-US" dirty="0" err="1"/>
              <a:t>sonatos</a:t>
            </a:r>
            <a:r>
              <a:rPr lang="en-US" dirty="0"/>
              <a:t>; taught at Berlin Academy, 1925-33. Nicolas </a:t>
            </a:r>
            <a:r>
              <a:rPr lang="en-US" dirty="0" err="1"/>
              <a:t>Medtner</a:t>
            </a:r>
            <a:r>
              <a:rPr lang="en-US" dirty="0"/>
              <a:t>, Russian composer, settled in England and was teaching there by late 1930s; Leon Conus, Russian pianist and composer, taught at Moscow Conservatory, later in Paris and in U.S. (Cincinnati). Alfredo Casella, prominent Italian pianist &amp; composer.</a:t>
            </a:r>
          </a:p>
        </p:txBody>
      </p:sp>
      <p:sp>
        <p:nvSpPr>
          <p:cNvPr id="4" name="Slide Number Placeholder 3"/>
          <p:cNvSpPr>
            <a:spLocks noGrp="1"/>
          </p:cNvSpPr>
          <p:nvPr>
            <p:ph type="sldNum" sz="quarter" idx="5"/>
          </p:nvPr>
        </p:nvSpPr>
        <p:spPr/>
        <p:txBody>
          <a:bodyPr/>
          <a:lstStyle/>
          <a:p>
            <a:fld id="{4E0AE08D-3DC3-594E-88A9-734F224E9535}" type="slidenum">
              <a:rPr lang="en-US" smtClean="0"/>
              <a:t>8</a:t>
            </a:fld>
            <a:endParaRPr lang="en-US"/>
          </a:p>
        </p:txBody>
      </p:sp>
    </p:spTree>
    <p:extLst>
      <p:ext uri="{BB962C8B-B14F-4D97-AF65-F5344CB8AC3E}">
        <p14:creationId xmlns:p14="http://schemas.microsoft.com/office/powerpoint/2010/main" val="2238061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Marie </a:t>
            </a:r>
            <a:r>
              <a:rPr lang="en-US" dirty="0" err="1"/>
              <a:t>Morosoff</a:t>
            </a:r>
            <a:endParaRPr lang="en-US" dirty="0"/>
          </a:p>
        </p:txBody>
      </p:sp>
      <p:sp>
        <p:nvSpPr>
          <p:cNvPr id="4" name="Slide Number Placeholder 3"/>
          <p:cNvSpPr>
            <a:spLocks noGrp="1"/>
          </p:cNvSpPr>
          <p:nvPr>
            <p:ph type="sldNum" sz="quarter" idx="5"/>
          </p:nvPr>
        </p:nvSpPr>
        <p:spPr/>
        <p:txBody>
          <a:bodyPr/>
          <a:lstStyle/>
          <a:p>
            <a:fld id="{4E0AE08D-3DC3-594E-88A9-734F224E9535}" type="slidenum">
              <a:rPr lang="en-US" smtClean="0"/>
              <a:t>9</a:t>
            </a:fld>
            <a:endParaRPr lang="en-US"/>
          </a:p>
        </p:txBody>
      </p:sp>
    </p:spTree>
    <p:extLst>
      <p:ext uri="{BB962C8B-B14F-4D97-AF65-F5344CB8AC3E}">
        <p14:creationId xmlns:p14="http://schemas.microsoft.com/office/powerpoint/2010/main" val="3765227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C3D2E-0A7D-8B4C-A934-4560504D20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AF9AFA-6056-6E4B-9B99-21FB7D795D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A7523-3006-B440-8797-E853312435CE}"/>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5" name="Footer Placeholder 4">
            <a:extLst>
              <a:ext uri="{FF2B5EF4-FFF2-40B4-BE49-F238E27FC236}">
                <a16:creationId xmlns:a16="http://schemas.microsoft.com/office/drawing/2014/main" id="{28063A92-96E5-4D42-99BB-612EBB88CA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B93AA-DC83-B047-9920-1C9BDCA1A55B}"/>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1309152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2474E-37BB-4F49-AC30-C523E5A6D42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7364906-9890-C04E-A8F8-7D48A64F70E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D19E01-93CA-9345-AD53-E91A9E931C11}"/>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5" name="Footer Placeholder 4">
            <a:extLst>
              <a:ext uri="{FF2B5EF4-FFF2-40B4-BE49-F238E27FC236}">
                <a16:creationId xmlns:a16="http://schemas.microsoft.com/office/drawing/2014/main" id="{092DD160-C3A3-4544-ACA3-78DED52879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E3F95A-29E6-2A49-81D1-9B01AD737D44}"/>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3861583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B123CB-E572-9E41-8F57-33ACBD487D6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CADF88-CCA9-0A49-9D97-FB6B33D1A4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29B68A-23B4-0842-8CAE-12B4B1256DB0}"/>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5" name="Footer Placeholder 4">
            <a:extLst>
              <a:ext uri="{FF2B5EF4-FFF2-40B4-BE49-F238E27FC236}">
                <a16:creationId xmlns:a16="http://schemas.microsoft.com/office/drawing/2014/main" id="{B7360FF2-1017-E846-AB63-880272F3C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F30121-B6A7-2349-8A9C-96D837682E4B}"/>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622521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AF18B-12EE-BC48-B180-6FFB9550D0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0B656A-E24E-6643-94D0-40B5BDE59EB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F62B07-1964-844E-A526-1A7E90CBFFC3}"/>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5" name="Footer Placeholder 4">
            <a:extLst>
              <a:ext uri="{FF2B5EF4-FFF2-40B4-BE49-F238E27FC236}">
                <a16:creationId xmlns:a16="http://schemas.microsoft.com/office/drawing/2014/main" id="{C7F1FDE7-ED20-C741-B4F5-356E315FE1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2F6032-FB55-764E-9799-0A163638F618}"/>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1945886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456F4-A433-BD45-9F90-8FB29CC936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452A8C-DDF0-6940-836D-8659E3777A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AA03CB-6252-9740-984B-F69E1FD039FC}"/>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5" name="Footer Placeholder 4">
            <a:extLst>
              <a:ext uri="{FF2B5EF4-FFF2-40B4-BE49-F238E27FC236}">
                <a16:creationId xmlns:a16="http://schemas.microsoft.com/office/drawing/2014/main" id="{A3F647B4-4A6C-A444-BA48-E870D607CE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33B241-E8CD-9148-A08D-2F50886FDE53}"/>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3884270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17EEB-A3E7-6446-9940-306A165ED5E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A60C89-F257-D64E-9653-32FD4DC767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C21364-0D85-3948-84BF-030DA84E0F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A3D1A1-0D38-4F4D-B8C7-79F6654567DC}"/>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6" name="Footer Placeholder 5">
            <a:extLst>
              <a:ext uri="{FF2B5EF4-FFF2-40B4-BE49-F238E27FC236}">
                <a16:creationId xmlns:a16="http://schemas.microsoft.com/office/drawing/2014/main" id="{DBAC27A7-DB34-2D4C-8190-79C45948D5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FB3250-AAB1-9A4F-8B27-4A5AF1D42EE3}"/>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220797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E7CC4-1ECA-784B-84E9-277EDFA09E1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4CB77F-9E63-AD4C-879D-DD5844C02A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ECA20A-3503-C946-952B-46014D81F4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E76E7A-2C6F-8340-96FF-F2F13681FE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047822-CE6C-8640-B678-B3C1FB0655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F101B57-167F-024C-A1D5-073BF1DFEA90}"/>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8" name="Footer Placeholder 7">
            <a:extLst>
              <a:ext uri="{FF2B5EF4-FFF2-40B4-BE49-F238E27FC236}">
                <a16:creationId xmlns:a16="http://schemas.microsoft.com/office/drawing/2014/main" id="{5BD5E943-3E75-0C44-8425-ED1C0BFB502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06C201-41E0-AE40-8710-02C28D33E1A8}"/>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4135073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03D4D-2275-2E47-960B-86C1DEC08E0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B81004-E3E4-7E4B-BF16-95263A05D9BC}"/>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4" name="Footer Placeholder 3">
            <a:extLst>
              <a:ext uri="{FF2B5EF4-FFF2-40B4-BE49-F238E27FC236}">
                <a16:creationId xmlns:a16="http://schemas.microsoft.com/office/drawing/2014/main" id="{0C0D9B99-5A09-7C4B-9632-E19206B02B4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BC8FE4-3298-7D44-AD9C-9309939CC81F}"/>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2480621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E924E9-84EC-C647-B29B-70EFE275FE5E}"/>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3" name="Footer Placeholder 2">
            <a:extLst>
              <a:ext uri="{FF2B5EF4-FFF2-40B4-BE49-F238E27FC236}">
                <a16:creationId xmlns:a16="http://schemas.microsoft.com/office/drawing/2014/main" id="{AACE670E-6370-A940-BAF7-A974668AE8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947F1F-8A63-7240-AEC9-1A30C3FB4840}"/>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65612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8186F-9E78-B444-87D4-79BF41BCE1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77BCBCA-C8FA-7C4B-9C35-2996D20227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F4C010-BB74-524A-AA61-6CED15C9C2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AC0489-1657-984A-A61E-97272CBC0354}"/>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6" name="Footer Placeholder 5">
            <a:extLst>
              <a:ext uri="{FF2B5EF4-FFF2-40B4-BE49-F238E27FC236}">
                <a16:creationId xmlns:a16="http://schemas.microsoft.com/office/drawing/2014/main" id="{AF558529-B692-3C46-9DBB-7880150C7C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9FE67D-8724-A741-9FFA-C6F0AC40EAC1}"/>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1957317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8254F-9F82-204E-8F1D-B1A86EB7E9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4A1183C-8F91-084C-98E7-CEC101F896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658A539-494F-294F-BC96-003EDD0922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6321A4-4F37-CF4C-BA8A-9C00567C8421}"/>
              </a:ext>
            </a:extLst>
          </p:cNvPr>
          <p:cNvSpPr>
            <a:spLocks noGrp="1"/>
          </p:cNvSpPr>
          <p:nvPr>
            <p:ph type="dt" sz="half" idx="10"/>
          </p:nvPr>
        </p:nvSpPr>
        <p:spPr/>
        <p:txBody>
          <a:bodyPr/>
          <a:lstStyle/>
          <a:p>
            <a:fld id="{1EB56456-B023-7345-86C3-1139DF265337}" type="datetimeFigureOut">
              <a:rPr lang="en-US" smtClean="0"/>
              <a:t>3/25/2021</a:t>
            </a:fld>
            <a:endParaRPr lang="en-US"/>
          </a:p>
        </p:txBody>
      </p:sp>
      <p:sp>
        <p:nvSpPr>
          <p:cNvPr id="6" name="Footer Placeholder 5">
            <a:extLst>
              <a:ext uri="{FF2B5EF4-FFF2-40B4-BE49-F238E27FC236}">
                <a16:creationId xmlns:a16="http://schemas.microsoft.com/office/drawing/2014/main" id="{97DA9259-4E4D-244D-BCB0-4E00004964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551B05-0FFB-6448-9F86-E0CBE81DD168}"/>
              </a:ext>
            </a:extLst>
          </p:cNvPr>
          <p:cNvSpPr>
            <a:spLocks noGrp="1"/>
          </p:cNvSpPr>
          <p:nvPr>
            <p:ph type="sldNum" sz="quarter" idx="12"/>
          </p:nvPr>
        </p:nvSpPr>
        <p:spPr/>
        <p:txBody>
          <a:bodyPr/>
          <a:lstStyle/>
          <a:p>
            <a:fld id="{E578B600-B397-4F42-9BF1-B7F7F5F13053}" type="slidenum">
              <a:rPr lang="en-US" smtClean="0"/>
              <a:t>‹#›</a:t>
            </a:fld>
            <a:endParaRPr lang="en-US"/>
          </a:p>
        </p:txBody>
      </p:sp>
    </p:spTree>
    <p:extLst>
      <p:ext uri="{BB962C8B-B14F-4D97-AF65-F5344CB8AC3E}">
        <p14:creationId xmlns:p14="http://schemas.microsoft.com/office/powerpoint/2010/main" val="3716851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499A09-8BF7-8D48-B3C7-CEED0DBC75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217A247-0255-234E-998A-DC4D0F0188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4F7CAC-4F3E-3742-835E-2E1BE72CDB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56456-B023-7345-86C3-1139DF265337}" type="datetimeFigureOut">
              <a:rPr lang="en-US" smtClean="0"/>
              <a:t>3/25/2021</a:t>
            </a:fld>
            <a:endParaRPr lang="en-US"/>
          </a:p>
        </p:txBody>
      </p:sp>
      <p:sp>
        <p:nvSpPr>
          <p:cNvPr id="5" name="Footer Placeholder 4">
            <a:extLst>
              <a:ext uri="{FF2B5EF4-FFF2-40B4-BE49-F238E27FC236}">
                <a16:creationId xmlns:a16="http://schemas.microsoft.com/office/drawing/2014/main" id="{52A1CAA0-97B8-9B4C-A0C6-F627763FF2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FAD48A-1A8D-5544-9429-D842E72685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78B600-B397-4F42-9BF1-B7F7F5F13053}" type="slidenum">
              <a:rPr lang="en-US" smtClean="0"/>
              <a:t>‹#›</a:t>
            </a:fld>
            <a:endParaRPr lang="en-US"/>
          </a:p>
        </p:txBody>
      </p:sp>
    </p:spTree>
    <p:extLst>
      <p:ext uri="{BB962C8B-B14F-4D97-AF65-F5344CB8AC3E}">
        <p14:creationId xmlns:p14="http://schemas.microsoft.com/office/powerpoint/2010/main" val="393472575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CF6A3-7D7A-AC4E-8102-023B4677E893}"/>
              </a:ext>
            </a:extLst>
          </p:cNvPr>
          <p:cNvSpPr>
            <a:spLocks noGrp="1"/>
          </p:cNvSpPr>
          <p:nvPr>
            <p:ph type="ctrTitle"/>
          </p:nvPr>
        </p:nvSpPr>
        <p:spPr>
          <a:xfrm>
            <a:off x="2488174" y="1321519"/>
            <a:ext cx="8513100" cy="5117852"/>
          </a:xfrm>
        </p:spPr>
        <p:txBody>
          <a:bodyPr anchor="ctr">
            <a:normAutofit fontScale="90000"/>
          </a:bodyPr>
          <a:lstStyle/>
          <a:p>
            <a:pPr algn="l">
              <a:lnSpc>
                <a:spcPct val="150000"/>
              </a:lnSpc>
            </a:pPr>
            <a:r>
              <a:rPr lang="en-US" sz="7500" dirty="0"/>
              <a:t>Elizabeth </a:t>
            </a:r>
            <a:r>
              <a:rPr lang="en-US" sz="7500" dirty="0" err="1"/>
              <a:t>Hapgood</a:t>
            </a:r>
            <a:br>
              <a:rPr lang="en-US" sz="7500" dirty="0"/>
            </a:br>
            <a:r>
              <a:rPr lang="en-US" sz="7500" dirty="0"/>
              <a:t>Marie </a:t>
            </a:r>
            <a:r>
              <a:rPr lang="en-US" sz="7500" dirty="0" err="1"/>
              <a:t>Morosoff</a:t>
            </a:r>
            <a:br>
              <a:rPr lang="en-US" sz="7500" dirty="0"/>
            </a:br>
            <a:r>
              <a:rPr lang="en-US" sz="7500" dirty="0"/>
              <a:t>Nadezhda </a:t>
            </a:r>
            <a:r>
              <a:rPr lang="en-US" sz="7500" dirty="0" err="1"/>
              <a:t>Koroton</a:t>
            </a:r>
            <a:br>
              <a:rPr lang="en-US" sz="7500" dirty="0"/>
            </a:br>
            <a:endParaRPr lang="en-US" sz="7500" dirty="0"/>
          </a:p>
        </p:txBody>
      </p:sp>
      <p:sp>
        <p:nvSpPr>
          <p:cNvPr id="3" name="Subtitle 2">
            <a:extLst>
              <a:ext uri="{FF2B5EF4-FFF2-40B4-BE49-F238E27FC236}">
                <a16:creationId xmlns:a16="http://schemas.microsoft.com/office/drawing/2014/main" id="{AE2111E5-5BDA-764C-874E-A60EABE61B0C}"/>
              </a:ext>
            </a:extLst>
          </p:cNvPr>
          <p:cNvSpPr>
            <a:spLocks noGrp="1"/>
          </p:cNvSpPr>
          <p:nvPr>
            <p:ph type="subTitle" idx="1"/>
          </p:nvPr>
        </p:nvSpPr>
        <p:spPr>
          <a:xfrm flipH="1">
            <a:off x="11551242" y="5657222"/>
            <a:ext cx="296300" cy="923030"/>
          </a:xfrm>
        </p:spPr>
        <p:txBody>
          <a:bodyPr anchor="b">
            <a:normAutofit/>
          </a:bodyPr>
          <a:lstStyle/>
          <a:p>
            <a:endParaRPr lang="en-US" sz="2400" dirty="0"/>
          </a:p>
        </p:txBody>
      </p:sp>
    </p:spTree>
    <p:extLst>
      <p:ext uri="{BB962C8B-B14F-4D97-AF65-F5344CB8AC3E}">
        <p14:creationId xmlns:p14="http://schemas.microsoft.com/office/powerpoint/2010/main" val="7085661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F8F5423-6FE6-2544-A3EB-90E1920E8781}"/>
              </a:ext>
            </a:extLst>
          </p:cNvPr>
          <p:cNvPicPr>
            <a:picLocks noChangeAspect="1"/>
          </p:cNvPicPr>
          <p:nvPr/>
        </p:nvPicPr>
        <p:blipFill>
          <a:blip r:embed="rId3"/>
          <a:stretch>
            <a:fillRect/>
          </a:stretch>
        </p:blipFill>
        <p:spPr>
          <a:xfrm>
            <a:off x="4006850" y="643467"/>
            <a:ext cx="4178299" cy="5571066"/>
          </a:xfrm>
          <a:prstGeom prst="rect">
            <a:avLst/>
          </a:prstGeom>
        </p:spPr>
      </p:pic>
    </p:spTree>
    <p:extLst>
      <p:ext uri="{BB962C8B-B14F-4D97-AF65-F5344CB8AC3E}">
        <p14:creationId xmlns:p14="http://schemas.microsoft.com/office/powerpoint/2010/main" val="500187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79329B-C7B1-2047-A071-F8B841FC98E3}"/>
              </a:ext>
            </a:extLst>
          </p:cNvPr>
          <p:cNvPicPr>
            <a:picLocks noChangeAspect="1"/>
          </p:cNvPicPr>
          <p:nvPr/>
        </p:nvPicPr>
        <p:blipFill rotWithShape="1">
          <a:blip r:embed="rId3"/>
          <a:srcRect l="654" t="4548"/>
          <a:stretch/>
        </p:blipFill>
        <p:spPr>
          <a:xfrm rot="10800000">
            <a:off x="1973579" y="230504"/>
            <a:ext cx="9197179" cy="6627495"/>
          </a:xfrm>
          <a:prstGeom prst="rect">
            <a:avLst/>
          </a:prstGeom>
        </p:spPr>
      </p:pic>
    </p:spTree>
    <p:extLst>
      <p:ext uri="{BB962C8B-B14F-4D97-AF65-F5344CB8AC3E}">
        <p14:creationId xmlns:p14="http://schemas.microsoft.com/office/powerpoint/2010/main" val="2706745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B54DC0B-E289-DC48-9A43-C49F33DCED6D}"/>
              </a:ext>
            </a:extLst>
          </p:cNvPr>
          <p:cNvPicPr>
            <a:picLocks noChangeAspect="1"/>
          </p:cNvPicPr>
          <p:nvPr/>
        </p:nvPicPr>
        <p:blipFill rotWithShape="1">
          <a:blip r:embed="rId3"/>
          <a:srcRect l="5702" t="21238" r="1060" b="41201"/>
          <a:stretch/>
        </p:blipFill>
        <p:spPr>
          <a:xfrm rot="10800000">
            <a:off x="103897" y="579862"/>
            <a:ext cx="11917118" cy="5140714"/>
          </a:xfrm>
          <a:prstGeom prst="rect">
            <a:avLst/>
          </a:prstGeom>
        </p:spPr>
      </p:pic>
    </p:spTree>
    <p:extLst>
      <p:ext uri="{BB962C8B-B14F-4D97-AF65-F5344CB8AC3E}">
        <p14:creationId xmlns:p14="http://schemas.microsoft.com/office/powerpoint/2010/main" val="25676295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BEA9F9-80C8-B04D-8CAF-8204C1DA065B}"/>
              </a:ext>
            </a:extLst>
          </p:cNvPr>
          <p:cNvPicPr>
            <a:picLocks noChangeAspect="1"/>
          </p:cNvPicPr>
          <p:nvPr/>
        </p:nvPicPr>
        <p:blipFill rotWithShape="1">
          <a:blip r:embed="rId3"/>
          <a:srcRect t="8019" b="16982"/>
          <a:stretch/>
        </p:blipFill>
        <p:spPr>
          <a:xfrm>
            <a:off x="20" y="10"/>
            <a:ext cx="12191980" cy="6857990"/>
          </a:xfrm>
          <a:prstGeom prst="rect">
            <a:avLst/>
          </a:prstGeom>
        </p:spPr>
      </p:pic>
    </p:spTree>
    <p:extLst>
      <p:ext uri="{BB962C8B-B14F-4D97-AF65-F5344CB8AC3E}">
        <p14:creationId xmlns:p14="http://schemas.microsoft.com/office/powerpoint/2010/main" val="679738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13B613-59B1-2B47-99E5-EE38338C9D45}"/>
              </a:ext>
            </a:extLst>
          </p:cNvPr>
          <p:cNvPicPr>
            <a:picLocks noChangeAspect="1"/>
          </p:cNvPicPr>
          <p:nvPr/>
        </p:nvPicPr>
        <p:blipFill rotWithShape="1">
          <a:blip r:embed="rId3"/>
          <a:srcRect l="2833" t="23333" r="8332" b="2222"/>
          <a:stretch/>
        </p:blipFill>
        <p:spPr>
          <a:xfrm>
            <a:off x="919154" y="133958"/>
            <a:ext cx="10419406" cy="6548782"/>
          </a:xfrm>
          <a:prstGeom prst="rect">
            <a:avLst/>
          </a:prstGeom>
        </p:spPr>
      </p:pic>
    </p:spTree>
    <p:extLst>
      <p:ext uri="{BB962C8B-B14F-4D97-AF65-F5344CB8AC3E}">
        <p14:creationId xmlns:p14="http://schemas.microsoft.com/office/powerpoint/2010/main" val="1964383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A53CA4-EA7F-3545-A18C-9EB9A629475B}"/>
              </a:ext>
            </a:extLst>
          </p:cNvPr>
          <p:cNvPicPr>
            <a:picLocks noChangeAspect="1"/>
          </p:cNvPicPr>
          <p:nvPr/>
        </p:nvPicPr>
        <p:blipFill rotWithShape="1">
          <a:blip r:embed="rId3"/>
          <a:srcRect l="65587" t="1247" r="21026" b="4657"/>
          <a:stretch/>
        </p:blipFill>
        <p:spPr>
          <a:xfrm rot="5400000">
            <a:off x="3788874" y="-2707176"/>
            <a:ext cx="4564381" cy="12272351"/>
          </a:xfrm>
          <a:prstGeom prst="rect">
            <a:avLst/>
          </a:prstGeom>
        </p:spPr>
      </p:pic>
    </p:spTree>
    <p:extLst>
      <p:ext uri="{BB962C8B-B14F-4D97-AF65-F5344CB8AC3E}">
        <p14:creationId xmlns:p14="http://schemas.microsoft.com/office/powerpoint/2010/main" val="232253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5D5012-31D2-044E-8C0F-84B2596ADFCF}"/>
              </a:ext>
            </a:extLst>
          </p:cNvPr>
          <p:cNvPicPr>
            <a:picLocks noChangeAspect="1"/>
          </p:cNvPicPr>
          <p:nvPr/>
        </p:nvPicPr>
        <p:blipFill rotWithShape="1">
          <a:blip r:embed="rId3"/>
          <a:srcRect l="2889" t="16492" r="1555" b="10832"/>
          <a:stretch/>
        </p:blipFill>
        <p:spPr>
          <a:xfrm rot="5400000">
            <a:off x="2819400" y="1493520"/>
            <a:ext cx="6553200" cy="3962400"/>
          </a:xfrm>
          <a:prstGeom prst="rect">
            <a:avLst/>
          </a:prstGeom>
        </p:spPr>
      </p:pic>
    </p:spTree>
    <p:extLst>
      <p:ext uri="{BB962C8B-B14F-4D97-AF65-F5344CB8AC3E}">
        <p14:creationId xmlns:p14="http://schemas.microsoft.com/office/powerpoint/2010/main" val="1824807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C4B6F1-12CC-8F45-907A-0E179EC52FBA}"/>
              </a:ext>
            </a:extLst>
          </p:cNvPr>
          <p:cNvPicPr>
            <a:picLocks noChangeAspect="1"/>
          </p:cNvPicPr>
          <p:nvPr/>
        </p:nvPicPr>
        <p:blipFill>
          <a:blip r:embed="rId3"/>
          <a:stretch>
            <a:fillRect/>
          </a:stretch>
        </p:blipFill>
        <p:spPr>
          <a:xfrm rot="5400000">
            <a:off x="2667000" y="857250"/>
            <a:ext cx="6858000" cy="5143500"/>
          </a:xfrm>
          <a:prstGeom prst="rect">
            <a:avLst/>
          </a:prstGeom>
        </p:spPr>
      </p:pic>
    </p:spTree>
    <p:extLst>
      <p:ext uri="{BB962C8B-B14F-4D97-AF65-F5344CB8AC3E}">
        <p14:creationId xmlns:p14="http://schemas.microsoft.com/office/powerpoint/2010/main" val="2326796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EC63DB3-9544-C042-82AA-EAD63CB3E899}"/>
              </a:ext>
            </a:extLst>
          </p:cNvPr>
          <p:cNvPicPr>
            <a:picLocks noChangeAspect="1"/>
          </p:cNvPicPr>
          <p:nvPr/>
        </p:nvPicPr>
        <p:blipFill rotWithShape="1">
          <a:blip r:embed="rId3"/>
          <a:srcRect l="-666" t="44370"/>
          <a:stretch/>
        </p:blipFill>
        <p:spPr>
          <a:xfrm rot="10800000">
            <a:off x="250678" y="1101090"/>
            <a:ext cx="11941322" cy="5223510"/>
          </a:xfrm>
          <a:prstGeom prst="rect">
            <a:avLst/>
          </a:prstGeom>
        </p:spPr>
      </p:pic>
    </p:spTree>
    <p:extLst>
      <p:ext uri="{BB962C8B-B14F-4D97-AF65-F5344CB8AC3E}">
        <p14:creationId xmlns:p14="http://schemas.microsoft.com/office/powerpoint/2010/main" val="550485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630FC6-3048-0947-8C2D-8D2EA8C7B792}"/>
              </a:ext>
            </a:extLst>
          </p:cNvPr>
          <p:cNvPicPr>
            <a:picLocks noChangeAspect="1"/>
          </p:cNvPicPr>
          <p:nvPr/>
        </p:nvPicPr>
        <p:blipFill rotWithShape="1">
          <a:blip r:embed="rId3"/>
          <a:srcRect l="7778" t="3185"/>
          <a:stretch/>
        </p:blipFill>
        <p:spPr>
          <a:xfrm rot="5400000">
            <a:off x="2572958" y="873698"/>
            <a:ext cx="6653653" cy="5238750"/>
          </a:xfrm>
          <a:prstGeom prst="rect">
            <a:avLst/>
          </a:prstGeom>
        </p:spPr>
      </p:pic>
    </p:spTree>
    <p:extLst>
      <p:ext uri="{BB962C8B-B14F-4D97-AF65-F5344CB8AC3E}">
        <p14:creationId xmlns:p14="http://schemas.microsoft.com/office/powerpoint/2010/main" val="362620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72A52-45D5-304F-AEDC-FD42A054A4AA}"/>
              </a:ext>
            </a:extLst>
          </p:cNvPr>
          <p:cNvSpPr>
            <a:spLocks noGrp="1"/>
          </p:cNvSpPr>
          <p:nvPr>
            <p:ph type="title"/>
          </p:nvPr>
        </p:nvSpPr>
        <p:spPr>
          <a:xfrm>
            <a:off x="11140440" y="0"/>
            <a:ext cx="1051560" cy="1113155"/>
          </a:xfrm>
        </p:spPr>
        <p:txBody>
          <a:bodyPr/>
          <a:lstStyle/>
          <a:p>
            <a:pPr algn="ctr"/>
            <a:endParaRPr lang="en-US" dirty="0"/>
          </a:p>
        </p:txBody>
      </p:sp>
      <p:pic>
        <p:nvPicPr>
          <p:cNvPr id="1026" name="Picture 2" descr="Дом, где бывали Толстой, Серов и Скрябин: фасады особняка Морозовой на Смоленском бульваре отреставрировали">
            <a:extLst>
              <a:ext uri="{FF2B5EF4-FFF2-40B4-BE49-F238E27FC236}">
                <a16:creationId xmlns:a16="http://schemas.microsoft.com/office/drawing/2014/main" id="{03A15940-CB06-B347-96A5-17E942BFD86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060" y="331470"/>
            <a:ext cx="12390120" cy="6195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143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82BDD9-2A0A-1B43-AF8A-064C12D1FC1D}"/>
              </a:ext>
            </a:extLst>
          </p:cNvPr>
          <p:cNvPicPr>
            <a:picLocks noChangeAspect="1"/>
          </p:cNvPicPr>
          <p:nvPr/>
        </p:nvPicPr>
        <p:blipFill rotWithShape="1">
          <a:blip r:embed="rId3"/>
          <a:srcRect l="1784" t="41875" r="56779" b="13375"/>
          <a:stretch/>
        </p:blipFill>
        <p:spPr>
          <a:xfrm rot="5400000">
            <a:off x="2407920" y="762000"/>
            <a:ext cx="6736080" cy="5455920"/>
          </a:xfrm>
          <a:prstGeom prst="rect">
            <a:avLst/>
          </a:prstGeom>
        </p:spPr>
      </p:pic>
    </p:spTree>
    <p:extLst>
      <p:ext uri="{BB962C8B-B14F-4D97-AF65-F5344CB8AC3E}">
        <p14:creationId xmlns:p14="http://schemas.microsoft.com/office/powerpoint/2010/main" val="162349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B3E6A-13F8-254C-AB9F-CC0D055161E2}"/>
              </a:ext>
            </a:extLst>
          </p:cNvPr>
          <p:cNvSpPr>
            <a:spLocks noGrp="1"/>
          </p:cNvSpPr>
          <p:nvPr>
            <p:ph type="title"/>
          </p:nvPr>
        </p:nvSpPr>
        <p:spPr>
          <a:xfrm>
            <a:off x="10317480" y="365126"/>
            <a:ext cx="541020" cy="592138"/>
          </a:xfrm>
        </p:spPr>
        <p:txBody>
          <a:bodyPr>
            <a:normAutofit/>
          </a:bodyPr>
          <a:lstStyle/>
          <a:p>
            <a:endParaRPr lang="en-US" sz="3600" dirty="0"/>
          </a:p>
        </p:txBody>
      </p:sp>
      <p:pic>
        <p:nvPicPr>
          <p:cNvPr id="2050" name="Picture 2">
            <a:extLst>
              <a:ext uri="{FF2B5EF4-FFF2-40B4-BE49-F238E27FC236}">
                <a16:creationId xmlns:a16="http://schemas.microsoft.com/office/drawing/2014/main" id="{03C89C42-B586-954C-9FA4-B03B65C4F579}"/>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37653"/>
          <a:stretch/>
        </p:blipFill>
        <p:spPr bwMode="auto">
          <a:xfrm>
            <a:off x="3280364" y="106680"/>
            <a:ext cx="3964413" cy="6628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5107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D037C3-6C53-BE4A-BC0A-946B102EA431}"/>
              </a:ext>
            </a:extLst>
          </p:cNvPr>
          <p:cNvSpPr>
            <a:spLocks noGrp="1"/>
          </p:cNvSpPr>
          <p:nvPr>
            <p:ph type="title"/>
          </p:nvPr>
        </p:nvSpPr>
        <p:spPr>
          <a:xfrm flipH="1">
            <a:off x="10858500" y="365126"/>
            <a:ext cx="891540" cy="434975"/>
          </a:xfrm>
        </p:spPr>
        <p:txBody>
          <a:bodyPr>
            <a:normAutofit/>
          </a:bodyPr>
          <a:lstStyle/>
          <a:p>
            <a:pPr algn="ctr"/>
            <a:endParaRPr lang="en-US" sz="2400" dirty="0"/>
          </a:p>
        </p:txBody>
      </p:sp>
      <p:pic>
        <p:nvPicPr>
          <p:cNvPr id="4" name="Content Placeholder 3">
            <a:extLst>
              <a:ext uri="{FF2B5EF4-FFF2-40B4-BE49-F238E27FC236}">
                <a16:creationId xmlns:a16="http://schemas.microsoft.com/office/drawing/2014/main" id="{00F97153-A542-A149-BFAC-ED1E137F6FED}"/>
              </a:ext>
            </a:extLst>
          </p:cNvPr>
          <p:cNvPicPr>
            <a:picLocks noGrp="1" noChangeAspect="1"/>
          </p:cNvPicPr>
          <p:nvPr>
            <p:ph idx="1"/>
          </p:nvPr>
        </p:nvPicPr>
        <p:blipFill rotWithShape="1">
          <a:blip r:embed="rId3"/>
          <a:srcRect l="3503" t="30756" r="4435" b="41775"/>
          <a:stretch/>
        </p:blipFill>
        <p:spPr>
          <a:xfrm>
            <a:off x="118101" y="664686"/>
            <a:ext cx="12073899" cy="5528627"/>
          </a:xfrm>
          <a:prstGeom prst="rect">
            <a:avLst/>
          </a:prstGeom>
        </p:spPr>
      </p:pic>
    </p:spTree>
    <p:extLst>
      <p:ext uri="{BB962C8B-B14F-4D97-AF65-F5344CB8AC3E}">
        <p14:creationId xmlns:p14="http://schemas.microsoft.com/office/powerpoint/2010/main" val="26418598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4C9080-72F6-F94D-8120-7102804D49BF}"/>
              </a:ext>
            </a:extLst>
          </p:cNvPr>
          <p:cNvPicPr>
            <a:picLocks noChangeAspect="1"/>
          </p:cNvPicPr>
          <p:nvPr/>
        </p:nvPicPr>
        <p:blipFill rotWithShape="1">
          <a:blip r:embed="rId3"/>
          <a:srcRect t="13311" r="3" b="12118"/>
          <a:stretch/>
        </p:blipFill>
        <p:spPr>
          <a:xfrm rot="5400000">
            <a:off x="2720351" y="264965"/>
            <a:ext cx="6816065" cy="6579871"/>
          </a:xfrm>
          <a:prstGeom prst="rect">
            <a:avLst/>
          </a:prstGeom>
        </p:spPr>
      </p:pic>
    </p:spTree>
    <p:extLst>
      <p:ext uri="{BB962C8B-B14F-4D97-AF65-F5344CB8AC3E}">
        <p14:creationId xmlns:p14="http://schemas.microsoft.com/office/powerpoint/2010/main" val="1767651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927</TotalTime>
  <Words>802</Words>
  <Application>Microsoft Office PowerPoint</Application>
  <PresentationFormat>Widescreen</PresentationFormat>
  <Paragraphs>44</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Elizabeth Hapgood Marie Morosoff Nadezhda Koroton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Elizabeth Hapgood Marie Morosoff Nadezhda Koroton </dc:title>
  <dc:creator>Barry P. Scherr</dc:creator>
  <cp:lastModifiedBy>Stephen G. Krueger</cp:lastModifiedBy>
  <cp:revision>42</cp:revision>
  <dcterms:created xsi:type="dcterms:W3CDTF">2019-10-10T17:58:58Z</dcterms:created>
  <dcterms:modified xsi:type="dcterms:W3CDTF">2021-03-25T19:38:28Z</dcterms:modified>
</cp:coreProperties>
</file>